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6" r:id="rId1"/>
  </p:sldMasterIdLst>
  <p:notesMasterIdLst>
    <p:notesMasterId r:id="rId23"/>
  </p:notesMasterIdLst>
  <p:sldIdLst>
    <p:sldId id="258" r:id="rId2"/>
    <p:sldId id="257" r:id="rId3"/>
    <p:sldId id="259" r:id="rId4"/>
    <p:sldId id="260" r:id="rId5"/>
    <p:sldId id="261" r:id="rId6"/>
    <p:sldId id="262" r:id="rId7"/>
    <p:sldId id="277" r:id="rId8"/>
    <p:sldId id="263" r:id="rId9"/>
    <p:sldId id="264" r:id="rId10"/>
    <p:sldId id="265" r:id="rId11"/>
    <p:sldId id="266" r:id="rId12"/>
    <p:sldId id="267" r:id="rId13"/>
    <p:sldId id="268" r:id="rId14"/>
    <p:sldId id="278" r:id="rId15"/>
    <p:sldId id="269" r:id="rId16"/>
    <p:sldId id="270" r:id="rId17"/>
    <p:sldId id="271" r:id="rId18"/>
    <p:sldId id="272" r:id="rId19"/>
    <p:sldId id="273" r:id="rId20"/>
    <p:sldId id="279" r:id="rId21"/>
    <p:sldId id="276" r:id="rId2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ED98818A-616D-4BCE-9A2E-DE57E6694452}" type="datetimeFigureOut">
              <a:rPr lang="en-US"/>
              <a:pPr>
                <a:defRPr/>
              </a:pPr>
              <a:t>2/13/2017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6A00B6AC-DEB4-4394-A579-BF71D4DC8B81}" type="slidenum">
              <a:rPr lang="en-US"/>
              <a:pPr>
                <a:defRPr/>
              </a:pPr>
              <a:t>‹#›</a:t>
            </a:fld>
            <a:endParaRPr lang="en-US"/>
          </a:p>
        </p:txBody>
      </p:sp>
    </p:spTree>
    <p:extLst>
      <p:ext uri="{BB962C8B-B14F-4D97-AF65-F5344CB8AC3E}">
        <p14:creationId xmlns:p14="http://schemas.microsoft.com/office/powerpoint/2010/main" val="299599038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normAutofit/>
          </a:bodyPr>
          <a:lstStyle>
            <a:lvl1pPr algn="ctr">
              <a:defRPr sz="3600"/>
            </a:lvl1pPr>
          </a:lstStyle>
          <a:p>
            <a:r>
              <a:rPr lang="en-US" dirty="0"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normAutofit/>
          </a:bodyPr>
          <a:lstStyle>
            <a:lvl1pPr marL="0" indent="0" algn="ctr">
              <a:buNone/>
              <a:defRPr sz="22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33E18D6D-0B19-4347-B52C-0CE88247B2C5}" type="datetimeFigureOut">
              <a:rPr lang="en-US" smtClean="0"/>
              <a:pPr/>
              <a:t>2/13/2017</a:t>
            </a:fld>
            <a:endParaRPr lang="en-US"/>
          </a:p>
        </p:txBody>
      </p:sp>
      <p:sp>
        <p:nvSpPr>
          <p:cNvPr id="5" name="Footer Placeholder 4"/>
          <p:cNvSpPr>
            <a:spLocks noGrp="1"/>
          </p:cNvSpPr>
          <p:nvPr>
            <p:ph type="ftr" sz="quarter" idx="11"/>
          </p:nvPr>
        </p:nvSpPr>
        <p:spPr/>
        <p:txBody>
          <a:bodyPr/>
          <a:lstStyle/>
          <a:p>
            <a:pPr>
              <a:defRPr/>
            </a:pPr>
            <a:r>
              <a:rPr lang="en-US" smtClean="0"/>
              <a:t>Schram/Tibbetts, Introduction to Criminology</a:t>
            </a:r>
          </a:p>
          <a:p>
            <a:pPr>
              <a:defRPr/>
            </a:pPr>
            <a:r>
              <a:rPr lang="en-US" smtClean="0"/>
              <a:t> © 2014 SAGE Publications, Inc.</a:t>
            </a:r>
            <a:endParaRPr lang="en-US" dirty="0"/>
          </a:p>
        </p:txBody>
      </p:sp>
      <p:sp>
        <p:nvSpPr>
          <p:cNvPr id="6" name="Slide Number Placeholder 5"/>
          <p:cNvSpPr>
            <a:spLocks noGrp="1"/>
          </p:cNvSpPr>
          <p:nvPr>
            <p:ph type="sldNum" sz="quarter" idx="12"/>
          </p:nvPr>
        </p:nvSpPr>
        <p:spPr/>
        <p:txBody>
          <a:bodyPr/>
          <a:lstStyle/>
          <a:p>
            <a:pPr>
              <a:defRPr/>
            </a:pPr>
            <a:fld id="{A724DFD4-AA66-42AF-B229-8FD943F32767}" type="slidenum">
              <a:rPr lang="en-US" smtClean="0"/>
              <a:pPr>
                <a:defRPr/>
              </a:pPr>
              <a:t>‹#›</a:t>
            </a:fld>
            <a:endParaRPr lang="en-US"/>
          </a:p>
        </p:txBody>
      </p:sp>
    </p:spTree>
    <p:extLst>
      <p:ext uri="{BB962C8B-B14F-4D97-AF65-F5344CB8AC3E}">
        <p14:creationId xmlns:p14="http://schemas.microsoft.com/office/powerpoint/2010/main" val="524963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3E18D6D-0B19-4347-B52C-0CE88247B2C5}" type="datetimeFigureOut">
              <a:rPr lang="en-US" smtClean="0"/>
              <a:pPr/>
              <a:t>2/13/2017</a:t>
            </a:fld>
            <a:endParaRPr lang="en-US"/>
          </a:p>
        </p:txBody>
      </p:sp>
      <p:sp>
        <p:nvSpPr>
          <p:cNvPr id="5" name="Footer Placeholder 4"/>
          <p:cNvSpPr>
            <a:spLocks noGrp="1"/>
          </p:cNvSpPr>
          <p:nvPr>
            <p:ph type="ftr" sz="quarter" idx="11"/>
          </p:nvPr>
        </p:nvSpPr>
        <p:spPr/>
        <p:txBody>
          <a:bodyPr/>
          <a:lstStyle/>
          <a:p>
            <a:pPr>
              <a:defRPr/>
            </a:pPr>
            <a:r>
              <a:rPr lang="en-US" smtClean="0"/>
              <a:t>Schram/Tibbetts, Introduction to Criminology</a:t>
            </a:r>
          </a:p>
          <a:p>
            <a:pPr>
              <a:defRPr/>
            </a:pPr>
            <a:r>
              <a:rPr lang="en-US" smtClean="0"/>
              <a:t> © 2014 SAGE Publications, Inc.</a:t>
            </a:r>
            <a:endParaRPr lang="en-US" dirty="0"/>
          </a:p>
        </p:txBody>
      </p:sp>
      <p:sp>
        <p:nvSpPr>
          <p:cNvPr id="6" name="Slide Number Placeholder 5"/>
          <p:cNvSpPr>
            <a:spLocks noGrp="1"/>
          </p:cNvSpPr>
          <p:nvPr>
            <p:ph type="sldNum" sz="quarter" idx="12"/>
          </p:nvPr>
        </p:nvSpPr>
        <p:spPr/>
        <p:txBody>
          <a:bodyPr/>
          <a:lstStyle/>
          <a:p>
            <a:pPr>
              <a:defRPr/>
            </a:pPr>
            <a:fld id="{33781144-87CB-4B04-8B75-3CAE1037D84A}" type="slidenum">
              <a:rPr lang="en-US" smtClean="0"/>
              <a:pPr>
                <a:defRPr/>
              </a:pPr>
              <a:t>‹#›</a:t>
            </a:fld>
            <a:endParaRPr lang="en-US"/>
          </a:p>
        </p:txBody>
      </p:sp>
    </p:spTree>
    <p:extLst>
      <p:ext uri="{BB962C8B-B14F-4D97-AF65-F5344CB8AC3E}">
        <p14:creationId xmlns:p14="http://schemas.microsoft.com/office/powerpoint/2010/main" val="850229795"/>
      </p:ext>
    </p:extLst>
  </p:cSld>
  <p:clrMapOvr>
    <a:masterClrMapping/>
  </p:clrMapOvr>
  <p:hf sldNum="0" hd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3E18D6D-0B19-4347-B52C-0CE88247B2C5}" type="datetimeFigureOut">
              <a:rPr lang="en-US" smtClean="0"/>
              <a:pPr/>
              <a:t>2/13/2017</a:t>
            </a:fld>
            <a:endParaRPr lang="en-US"/>
          </a:p>
        </p:txBody>
      </p:sp>
      <p:sp>
        <p:nvSpPr>
          <p:cNvPr id="5" name="Footer Placeholder 4"/>
          <p:cNvSpPr>
            <a:spLocks noGrp="1"/>
          </p:cNvSpPr>
          <p:nvPr>
            <p:ph type="ftr" sz="quarter" idx="11"/>
          </p:nvPr>
        </p:nvSpPr>
        <p:spPr/>
        <p:txBody>
          <a:bodyPr/>
          <a:lstStyle/>
          <a:p>
            <a:pPr>
              <a:defRPr/>
            </a:pPr>
            <a:r>
              <a:rPr lang="en-US" smtClean="0"/>
              <a:t>Schram/Tibbetts, Introduction to Criminology</a:t>
            </a:r>
          </a:p>
          <a:p>
            <a:pPr>
              <a:defRPr/>
            </a:pPr>
            <a:r>
              <a:rPr lang="en-US" smtClean="0"/>
              <a:t> © 2014 SAGE Publications, Inc.</a:t>
            </a:r>
            <a:endParaRPr lang="en-US" dirty="0"/>
          </a:p>
        </p:txBody>
      </p:sp>
      <p:sp>
        <p:nvSpPr>
          <p:cNvPr id="6" name="Slide Number Placeholder 5"/>
          <p:cNvSpPr>
            <a:spLocks noGrp="1"/>
          </p:cNvSpPr>
          <p:nvPr>
            <p:ph type="sldNum" sz="quarter" idx="12"/>
          </p:nvPr>
        </p:nvSpPr>
        <p:spPr/>
        <p:txBody>
          <a:bodyPr/>
          <a:lstStyle/>
          <a:p>
            <a:pPr>
              <a:defRPr/>
            </a:pPr>
            <a:fld id="{33781144-87CB-4B04-8B75-3CAE1037D84A}" type="slidenum">
              <a:rPr lang="en-US" smtClean="0"/>
              <a:pPr>
                <a:defRPr/>
              </a:pPr>
              <a:t>‹#›</a:t>
            </a:fld>
            <a:endParaRPr lang="en-US"/>
          </a:p>
        </p:txBody>
      </p:sp>
    </p:spTree>
    <p:extLst>
      <p:ext uri="{BB962C8B-B14F-4D97-AF65-F5344CB8AC3E}">
        <p14:creationId xmlns:p14="http://schemas.microsoft.com/office/powerpoint/2010/main" val="1683056089"/>
      </p:ext>
    </p:extLst>
  </p:cSld>
  <p:clrMapOvr>
    <a:masterClrMapping/>
  </p:clrMapOvr>
  <p:hf sldNum="0" hd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3E18D6D-0B19-4347-B52C-0CE88247B2C5}" type="datetimeFigureOut">
              <a:rPr lang="en-US" smtClean="0"/>
              <a:pPr/>
              <a:t>2/13/2017</a:t>
            </a:fld>
            <a:endParaRPr lang="en-US"/>
          </a:p>
        </p:txBody>
      </p:sp>
      <p:sp>
        <p:nvSpPr>
          <p:cNvPr id="5" name="Footer Placeholder 4"/>
          <p:cNvSpPr>
            <a:spLocks noGrp="1"/>
          </p:cNvSpPr>
          <p:nvPr>
            <p:ph type="ftr" sz="quarter" idx="11"/>
          </p:nvPr>
        </p:nvSpPr>
        <p:spPr/>
        <p:txBody>
          <a:bodyPr/>
          <a:lstStyle/>
          <a:p>
            <a:pPr>
              <a:defRPr/>
            </a:pPr>
            <a:r>
              <a:rPr lang="en-US" smtClean="0"/>
              <a:t>Schram/Tibbetts, Introduction to Criminology</a:t>
            </a:r>
          </a:p>
          <a:p>
            <a:pPr>
              <a:defRPr/>
            </a:pPr>
            <a:r>
              <a:rPr lang="en-US" smtClean="0"/>
              <a:t> © 2014 SAGE Publications, Inc.</a:t>
            </a:r>
            <a:endParaRPr lang="en-US" dirty="0"/>
          </a:p>
        </p:txBody>
      </p:sp>
      <p:sp>
        <p:nvSpPr>
          <p:cNvPr id="6" name="Slide Number Placeholder 5"/>
          <p:cNvSpPr>
            <a:spLocks noGrp="1"/>
          </p:cNvSpPr>
          <p:nvPr>
            <p:ph type="sldNum" sz="quarter" idx="12"/>
          </p:nvPr>
        </p:nvSpPr>
        <p:spPr/>
        <p:txBody>
          <a:bodyPr/>
          <a:lstStyle/>
          <a:p>
            <a:pPr>
              <a:defRPr/>
            </a:pPr>
            <a:fld id="{15AF9849-6799-4799-B193-EBAAF76EE0A7}" type="slidenum">
              <a:rPr lang="en-US" smtClean="0"/>
              <a:pPr>
                <a:defRPr/>
              </a:pPr>
              <a:t>‹#›</a:t>
            </a:fld>
            <a:endParaRPr lang="en-US"/>
          </a:p>
        </p:txBody>
      </p:sp>
    </p:spTree>
    <p:extLst>
      <p:ext uri="{BB962C8B-B14F-4D97-AF65-F5344CB8AC3E}">
        <p14:creationId xmlns:p14="http://schemas.microsoft.com/office/powerpoint/2010/main" val="42082481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3E18D6D-0B19-4347-B52C-0CE88247B2C5}" type="datetimeFigureOut">
              <a:rPr lang="en-US" smtClean="0"/>
              <a:pPr/>
              <a:t>2/13/2017</a:t>
            </a:fld>
            <a:endParaRPr lang="en-US"/>
          </a:p>
        </p:txBody>
      </p:sp>
      <p:sp>
        <p:nvSpPr>
          <p:cNvPr id="5" name="Footer Placeholder 4"/>
          <p:cNvSpPr>
            <a:spLocks noGrp="1"/>
          </p:cNvSpPr>
          <p:nvPr>
            <p:ph type="ftr" sz="quarter" idx="11"/>
          </p:nvPr>
        </p:nvSpPr>
        <p:spPr/>
        <p:txBody>
          <a:bodyPr/>
          <a:lstStyle/>
          <a:p>
            <a:pPr>
              <a:defRPr/>
            </a:pPr>
            <a:r>
              <a:rPr lang="en-US" smtClean="0"/>
              <a:t>Schram/Tibbetts, Introduction to Criminology</a:t>
            </a:r>
          </a:p>
          <a:p>
            <a:pPr>
              <a:defRPr/>
            </a:pPr>
            <a:r>
              <a:rPr lang="en-US" smtClean="0"/>
              <a:t> © 2014 SAGE Publications, Inc.</a:t>
            </a:r>
            <a:endParaRPr lang="en-US" dirty="0"/>
          </a:p>
        </p:txBody>
      </p:sp>
      <p:sp>
        <p:nvSpPr>
          <p:cNvPr id="6" name="Slide Number Placeholder 5"/>
          <p:cNvSpPr>
            <a:spLocks noGrp="1"/>
          </p:cNvSpPr>
          <p:nvPr>
            <p:ph type="sldNum" sz="quarter" idx="12"/>
          </p:nvPr>
        </p:nvSpPr>
        <p:spPr/>
        <p:txBody>
          <a:bodyPr/>
          <a:lstStyle/>
          <a:p>
            <a:pPr>
              <a:defRPr/>
            </a:pPr>
            <a:fld id="{89F44E02-EF04-4694-AD67-B5982076DC0A}" type="slidenum">
              <a:rPr lang="en-US" smtClean="0"/>
              <a:pPr>
                <a:defRPr/>
              </a:pPr>
              <a:t>‹#›</a:t>
            </a:fld>
            <a:endParaRPr lang="en-US"/>
          </a:p>
        </p:txBody>
      </p:sp>
    </p:spTree>
    <p:extLst>
      <p:ext uri="{BB962C8B-B14F-4D97-AF65-F5344CB8AC3E}">
        <p14:creationId xmlns:p14="http://schemas.microsoft.com/office/powerpoint/2010/main" val="11039562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3E18D6D-0B19-4347-B52C-0CE88247B2C5}" type="datetimeFigureOut">
              <a:rPr lang="en-US" smtClean="0"/>
              <a:pPr/>
              <a:t>2/13/2017</a:t>
            </a:fld>
            <a:endParaRPr lang="en-US"/>
          </a:p>
        </p:txBody>
      </p:sp>
      <p:sp>
        <p:nvSpPr>
          <p:cNvPr id="6" name="Footer Placeholder 5"/>
          <p:cNvSpPr>
            <a:spLocks noGrp="1"/>
          </p:cNvSpPr>
          <p:nvPr>
            <p:ph type="ftr" sz="quarter" idx="11"/>
          </p:nvPr>
        </p:nvSpPr>
        <p:spPr/>
        <p:txBody>
          <a:bodyPr/>
          <a:lstStyle/>
          <a:p>
            <a:pPr>
              <a:defRPr/>
            </a:pPr>
            <a:r>
              <a:rPr lang="en-US" smtClean="0"/>
              <a:t>Schram/Tibbetts, Introduction to Criminology</a:t>
            </a:r>
          </a:p>
          <a:p>
            <a:pPr>
              <a:defRPr/>
            </a:pPr>
            <a:r>
              <a:rPr lang="en-US" smtClean="0"/>
              <a:t> © 2014 SAGE Publications, Inc.</a:t>
            </a:r>
            <a:endParaRPr lang="en-US" dirty="0"/>
          </a:p>
        </p:txBody>
      </p:sp>
      <p:sp>
        <p:nvSpPr>
          <p:cNvPr id="7" name="Slide Number Placeholder 6"/>
          <p:cNvSpPr>
            <a:spLocks noGrp="1"/>
          </p:cNvSpPr>
          <p:nvPr>
            <p:ph type="sldNum" sz="quarter" idx="12"/>
          </p:nvPr>
        </p:nvSpPr>
        <p:spPr/>
        <p:txBody>
          <a:bodyPr/>
          <a:lstStyle/>
          <a:p>
            <a:pPr>
              <a:defRPr/>
            </a:pPr>
            <a:fld id="{33781144-87CB-4B04-8B75-3CAE1037D84A}" type="slidenum">
              <a:rPr lang="en-US" smtClean="0"/>
              <a:pPr>
                <a:defRPr/>
              </a:pPr>
              <a:t>‹#›</a:t>
            </a:fld>
            <a:endParaRPr lang="en-US"/>
          </a:p>
        </p:txBody>
      </p:sp>
    </p:spTree>
    <p:extLst>
      <p:ext uri="{BB962C8B-B14F-4D97-AF65-F5344CB8AC3E}">
        <p14:creationId xmlns:p14="http://schemas.microsoft.com/office/powerpoint/2010/main" val="3958022548"/>
      </p:ext>
    </p:extLst>
  </p:cSld>
  <p:clrMapOvr>
    <a:masterClrMapping/>
  </p:clrMapOvr>
  <p:hf sldNum="0" hd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3E18D6D-0B19-4347-B52C-0CE88247B2C5}" type="datetimeFigureOut">
              <a:rPr lang="en-US" smtClean="0"/>
              <a:pPr/>
              <a:t>2/13/2017</a:t>
            </a:fld>
            <a:endParaRPr lang="en-US"/>
          </a:p>
        </p:txBody>
      </p:sp>
      <p:sp>
        <p:nvSpPr>
          <p:cNvPr id="8" name="Footer Placeholder 7"/>
          <p:cNvSpPr>
            <a:spLocks noGrp="1"/>
          </p:cNvSpPr>
          <p:nvPr>
            <p:ph type="ftr" sz="quarter" idx="11"/>
          </p:nvPr>
        </p:nvSpPr>
        <p:spPr/>
        <p:txBody>
          <a:bodyPr/>
          <a:lstStyle/>
          <a:p>
            <a:pPr>
              <a:defRPr/>
            </a:pPr>
            <a:r>
              <a:rPr lang="en-US" smtClean="0"/>
              <a:t>Schram/Tibbetts, Introduction to Criminology</a:t>
            </a:r>
          </a:p>
          <a:p>
            <a:pPr>
              <a:defRPr/>
            </a:pPr>
            <a:r>
              <a:rPr lang="en-US" smtClean="0"/>
              <a:t> © 2014 SAGE Publications, Inc.</a:t>
            </a:r>
            <a:endParaRPr lang="en-US" dirty="0"/>
          </a:p>
        </p:txBody>
      </p:sp>
      <p:sp>
        <p:nvSpPr>
          <p:cNvPr id="9" name="Slide Number Placeholder 8"/>
          <p:cNvSpPr>
            <a:spLocks noGrp="1"/>
          </p:cNvSpPr>
          <p:nvPr>
            <p:ph type="sldNum" sz="quarter" idx="12"/>
          </p:nvPr>
        </p:nvSpPr>
        <p:spPr/>
        <p:txBody>
          <a:bodyPr/>
          <a:lstStyle/>
          <a:p>
            <a:pPr>
              <a:defRPr/>
            </a:pPr>
            <a:fld id="{33781144-87CB-4B04-8B75-3CAE1037D84A}" type="slidenum">
              <a:rPr lang="en-US" smtClean="0"/>
              <a:pPr>
                <a:defRPr/>
              </a:pPr>
              <a:t>‹#›</a:t>
            </a:fld>
            <a:endParaRPr lang="en-US"/>
          </a:p>
        </p:txBody>
      </p:sp>
    </p:spTree>
    <p:extLst>
      <p:ext uri="{BB962C8B-B14F-4D97-AF65-F5344CB8AC3E}">
        <p14:creationId xmlns:p14="http://schemas.microsoft.com/office/powerpoint/2010/main" val="443933311"/>
      </p:ext>
    </p:extLst>
  </p:cSld>
  <p:clrMapOvr>
    <a:masterClrMapping/>
  </p:clrMapOvr>
  <p:hf sldNum="0" hd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3E18D6D-0B19-4347-B52C-0CE88247B2C5}" type="datetimeFigureOut">
              <a:rPr lang="en-US" smtClean="0"/>
              <a:pPr/>
              <a:t>2/13/2017</a:t>
            </a:fld>
            <a:endParaRPr lang="en-US"/>
          </a:p>
        </p:txBody>
      </p:sp>
      <p:sp>
        <p:nvSpPr>
          <p:cNvPr id="4" name="Footer Placeholder 3"/>
          <p:cNvSpPr>
            <a:spLocks noGrp="1"/>
          </p:cNvSpPr>
          <p:nvPr>
            <p:ph type="ftr" sz="quarter" idx="11"/>
          </p:nvPr>
        </p:nvSpPr>
        <p:spPr/>
        <p:txBody>
          <a:bodyPr/>
          <a:lstStyle/>
          <a:p>
            <a:pPr>
              <a:defRPr/>
            </a:pPr>
            <a:r>
              <a:rPr lang="en-US" smtClean="0"/>
              <a:t>Schram/Tibbetts, Introduction to Criminology</a:t>
            </a:r>
          </a:p>
          <a:p>
            <a:pPr>
              <a:defRPr/>
            </a:pPr>
            <a:r>
              <a:rPr lang="en-US" smtClean="0"/>
              <a:t> © 2014 SAGE Publications, Inc.</a:t>
            </a:r>
            <a:endParaRPr lang="en-US" dirty="0"/>
          </a:p>
        </p:txBody>
      </p:sp>
      <p:sp>
        <p:nvSpPr>
          <p:cNvPr id="5" name="Slide Number Placeholder 4"/>
          <p:cNvSpPr>
            <a:spLocks noGrp="1"/>
          </p:cNvSpPr>
          <p:nvPr>
            <p:ph type="sldNum" sz="quarter" idx="12"/>
          </p:nvPr>
        </p:nvSpPr>
        <p:spPr/>
        <p:txBody>
          <a:bodyPr/>
          <a:lstStyle/>
          <a:p>
            <a:pPr>
              <a:defRPr/>
            </a:pPr>
            <a:fld id="{33781144-87CB-4B04-8B75-3CAE1037D84A}" type="slidenum">
              <a:rPr lang="en-US" smtClean="0"/>
              <a:pPr>
                <a:defRPr/>
              </a:pPr>
              <a:t>‹#›</a:t>
            </a:fld>
            <a:endParaRPr lang="en-US"/>
          </a:p>
        </p:txBody>
      </p:sp>
    </p:spTree>
    <p:extLst>
      <p:ext uri="{BB962C8B-B14F-4D97-AF65-F5344CB8AC3E}">
        <p14:creationId xmlns:p14="http://schemas.microsoft.com/office/powerpoint/2010/main" val="3618544044"/>
      </p:ext>
    </p:extLst>
  </p:cSld>
  <p:clrMapOvr>
    <a:masterClrMapping/>
  </p:clrMapOvr>
  <p:hf sldNum="0" hd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E18D6D-0B19-4347-B52C-0CE88247B2C5}" type="datetimeFigureOut">
              <a:rPr lang="en-US" smtClean="0"/>
              <a:pPr/>
              <a:t>2/13/2017</a:t>
            </a:fld>
            <a:endParaRPr lang="en-US"/>
          </a:p>
        </p:txBody>
      </p:sp>
      <p:sp>
        <p:nvSpPr>
          <p:cNvPr id="3" name="Footer Placeholder 2"/>
          <p:cNvSpPr>
            <a:spLocks noGrp="1"/>
          </p:cNvSpPr>
          <p:nvPr>
            <p:ph type="ftr" sz="quarter" idx="11"/>
          </p:nvPr>
        </p:nvSpPr>
        <p:spPr/>
        <p:txBody>
          <a:bodyPr/>
          <a:lstStyle/>
          <a:p>
            <a:pPr>
              <a:defRPr/>
            </a:pPr>
            <a:r>
              <a:rPr lang="en-US" smtClean="0"/>
              <a:t>Schram/Tibbetts, Introduction to Criminology</a:t>
            </a:r>
          </a:p>
          <a:p>
            <a:pPr>
              <a:defRPr/>
            </a:pPr>
            <a:r>
              <a:rPr lang="en-US" smtClean="0"/>
              <a:t> © 2014 SAGE Publications, Inc.</a:t>
            </a:r>
            <a:endParaRPr lang="en-US" dirty="0"/>
          </a:p>
        </p:txBody>
      </p:sp>
      <p:sp>
        <p:nvSpPr>
          <p:cNvPr id="4" name="Slide Number Placeholder 3"/>
          <p:cNvSpPr>
            <a:spLocks noGrp="1"/>
          </p:cNvSpPr>
          <p:nvPr>
            <p:ph type="sldNum" sz="quarter" idx="12"/>
          </p:nvPr>
        </p:nvSpPr>
        <p:spPr/>
        <p:txBody>
          <a:bodyPr/>
          <a:lstStyle/>
          <a:p>
            <a:fld id="{F6DA3B0E-F1C1-455C-9B14-C2A735322827}" type="slidenum">
              <a:rPr lang="en-US" smtClean="0"/>
              <a:pPr/>
              <a:t>‹#›</a:t>
            </a:fld>
            <a:endParaRPr lang="en-US"/>
          </a:p>
        </p:txBody>
      </p:sp>
    </p:spTree>
    <p:extLst>
      <p:ext uri="{BB962C8B-B14F-4D97-AF65-F5344CB8AC3E}">
        <p14:creationId xmlns:p14="http://schemas.microsoft.com/office/powerpoint/2010/main" val="37629304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3E18D6D-0B19-4347-B52C-0CE88247B2C5}" type="datetimeFigureOut">
              <a:rPr lang="en-US" smtClean="0"/>
              <a:pPr/>
              <a:t>2/13/2017</a:t>
            </a:fld>
            <a:endParaRPr lang="en-US"/>
          </a:p>
        </p:txBody>
      </p:sp>
      <p:sp>
        <p:nvSpPr>
          <p:cNvPr id="6" name="Footer Placeholder 5"/>
          <p:cNvSpPr>
            <a:spLocks noGrp="1"/>
          </p:cNvSpPr>
          <p:nvPr>
            <p:ph type="ftr" sz="quarter" idx="11"/>
          </p:nvPr>
        </p:nvSpPr>
        <p:spPr/>
        <p:txBody>
          <a:bodyPr/>
          <a:lstStyle/>
          <a:p>
            <a:pPr>
              <a:defRPr/>
            </a:pPr>
            <a:r>
              <a:rPr lang="en-US" smtClean="0"/>
              <a:t>Schram/Tibbetts, Introduction to Criminology</a:t>
            </a:r>
          </a:p>
          <a:p>
            <a:pPr>
              <a:defRPr/>
            </a:pPr>
            <a:r>
              <a:rPr lang="en-US" smtClean="0"/>
              <a:t> © 2014 SAGE Publications, Inc.</a:t>
            </a:r>
            <a:endParaRPr lang="en-US" dirty="0"/>
          </a:p>
        </p:txBody>
      </p:sp>
      <p:sp>
        <p:nvSpPr>
          <p:cNvPr id="7" name="Slide Number Placeholder 6"/>
          <p:cNvSpPr>
            <a:spLocks noGrp="1"/>
          </p:cNvSpPr>
          <p:nvPr>
            <p:ph type="sldNum" sz="quarter" idx="12"/>
          </p:nvPr>
        </p:nvSpPr>
        <p:spPr/>
        <p:txBody>
          <a:bodyPr/>
          <a:lstStyle/>
          <a:p>
            <a:pPr>
              <a:defRPr/>
            </a:pPr>
            <a:fld id="{33781144-87CB-4B04-8B75-3CAE1037D84A}" type="slidenum">
              <a:rPr lang="en-US" smtClean="0"/>
              <a:pPr>
                <a:defRPr/>
              </a:pPr>
              <a:t>‹#›</a:t>
            </a:fld>
            <a:endParaRPr lang="en-US"/>
          </a:p>
        </p:txBody>
      </p:sp>
    </p:spTree>
    <p:extLst>
      <p:ext uri="{BB962C8B-B14F-4D97-AF65-F5344CB8AC3E}">
        <p14:creationId xmlns:p14="http://schemas.microsoft.com/office/powerpoint/2010/main" val="143010370"/>
      </p:ext>
    </p:extLst>
  </p:cSld>
  <p:clrMapOvr>
    <a:masterClrMapping/>
  </p:clrMapOvr>
  <p:hf sldNum="0" hd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3E18D6D-0B19-4347-B52C-0CE88247B2C5}" type="datetimeFigureOut">
              <a:rPr lang="en-US" smtClean="0"/>
              <a:pPr/>
              <a:t>2/13/2017</a:t>
            </a:fld>
            <a:endParaRPr lang="en-US"/>
          </a:p>
        </p:txBody>
      </p:sp>
      <p:sp>
        <p:nvSpPr>
          <p:cNvPr id="6" name="Footer Placeholder 5"/>
          <p:cNvSpPr>
            <a:spLocks noGrp="1"/>
          </p:cNvSpPr>
          <p:nvPr>
            <p:ph type="ftr" sz="quarter" idx="11"/>
          </p:nvPr>
        </p:nvSpPr>
        <p:spPr/>
        <p:txBody>
          <a:bodyPr/>
          <a:lstStyle/>
          <a:p>
            <a:pPr>
              <a:defRPr/>
            </a:pPr>
            <a:r>
              <a:rPr lang="en-US" smtClean="0"/>
              <a:t>Schram/Tibbetts, Introduction to Criminology</a:t>
            </a:r>
          </a:p>
          <a:p>
            <a:pPr>
              <a:defRPr/>
            </a:pPr>
            <a:r>
              <a:rPr lang="en-US" smtClean="0"/>
              <a:t> © 2014 SAGE Publications, Inc.</a:t>
            </a:r>
            <a:endParaRPr lang="en-US" dirty="0"/>
          </a:p>
        </p:txBody>
      </p:sp>
      <p:sp>
        <p:nvSpPr>
          <p:cNvPr id="7" name="Slide Number Placeholder 6"/>
          <p:cNvSpPr>
            <a:spLocks noGrp="1"/>
          </p:cNvSpPr>
          <p:nvPr>
            <p:ph type="sldNum" sz="quarter" idx="12"/>
          </p:nvPr>
        </p:nvSpPr>
        <p:spPr/>
        <p:txBody>
          <a:bodyPr/>
          <a:lstStyle/>
          <a:p>
            <a:pPr>
              <a:defRPr/>
            </a:pPr>
            <a:fld id="{33781144-87CB-4B04-8B75-3CAE1037D84A}" type="slidenum">
              <a:rPr lang="en-US" smtClean="0"/>
              <a:pPr>
                <a:defRPr/>
              </a:pPr>
              <a:t>‹#›</a:t>
            </a:fld>
            <a:endParaRPr lang="en-US"/>
          </a:p>
        </p:txBody>
      </p:sp>
    </p:spTree>
    <p:extLst>
      <p:ext uri="{BB962C8B-B14F-4D97-AF65-F5344CB8AC3E}">
        <p14:creationId xmlns:p14="http://schemas.microsoft.com/office/powerpoint/2010/main" val="4107117493"/>
      </p:ext>
    </p:extLst>
  </p:cSld>
  <p:clrMapOvr>
    <a:masterClrMapping/>
  </p:clrMapOvr>
  <p:hf sldNum="0" hd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33E18D6D-0B19-4347-B52C-0CE88247B2C5}" type="datetimeFigureOut">
              <a:rPr lang="en-US" smtClean="0"/>
              <a:pPr/>
              <a:t>2/13/2017</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a:defRPr/>
            </a:pPr>
            <a:r>
              <a:rPr lang="en-US" smtClean="0"/>
              <a:t>Schram/Tibbetts, Introduction to Criminology</a:t>
            </a:r>
          </a:p>
          <a:p>
            <a:pPr>
              <a:defRPr/>
            </a:pPr>
            <a:r>
              <a:rPr lang="en-US" smtClean="0"/>
              <a:t> © 2014 SAGE Publications, Inc.</a:t>
            </a:r>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fld id="{33781144-87CB-4B04-8B75-3CAE1037D84A}" type="slidenum">
              <a:rPr lang="en-US" smtClean="0"/>
              <a:pPr>
                <a:defRPr/>
              </a:pPr>
              <a:t>‹#›</a:t>
            </a:fld>
            <a:endParaRPr lang="en-US"/>
          </a:p>
        </p:txBody>
      </p:sp>
    </p:spTree>
    <p:extLst>
      <p:ext uri="{BB962C8B-B14F-4D97-AF65-F5344CB8AC3E}">
        <p14:creationId xmlns:p14="http://schemas.microsoft.com/office/powerpoint/2010/main" val="4025930343"/>
      </p:ext>
    </p:extLst>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 id="2147483726" r:id="rId10"/>
    <p:sldLayoutId id="2147483727" r:id="rId11"/>
  </p:sldLayoutIdLst>
  <p:hf sldNum="0" hdr="0" dt="0"/>
  <p:txStyles>
    <p:titleStyle>
      <a:lvl1pPr algn="l" defTabSz="6858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2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22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22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22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2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itle 2"/>
          <p:cNvSpPr>
            <a:spLocks noGrp="1"/>
          </p:cNvSpPr>
          <p:nvPr>
            <p:ph type="title"/>
          </p:nvPr>
        </p:nvSpPr>
        <p:spPr>
          <a:xfrm>
            <a:off x="1027611" y="4876800"/>
            <a:ext cx="7886700" cy="676276"/>
          </a:xfrm>
        </p:spPr>
        <p:txBody>
          <a:bodyPr>
            <a:normAutofit/>
          </a:bodyPr>
          <a:lstStyle/>
          <a:p>
            <a:pPr algn="ctr" eaLnBrk="1" hangingPunct="1"/>
            <a:r>
              <a:rPr lang="en-US" sz="3600" b="1" dirty="0" smtClean="0"/>
              <a:t>Chapter 14</a:t>
            </a:r>
          </a:p>
        </p:txBody>
      </p:sp>
      <p:sp>
        <p:nvSpPr>
          <p:cNvPr id="2" name="Text Placeholder 1"/>
          <p:cNvSpPr>
            <a:spLocks noGrp="1"/>
          </p:cNvSpPr>
          <p:nvPr>
            <p:ph type="body" idx="1"/>
          </p:nvPr>
        </p:nvSpPr>
        <p:spPr>
          <a:xfrm>
            <a:off x="1027611" y="5715000"/>
            <a:ext cx="7886700" cy="744536"/>
          </a:xfrm>
        </p:spPr>
        <p:txBody>
          <a:bodyPr>
            <a:noAutofit/>
          </a:bodyPr>
          <a:lstStyle/>
          <a:p>
            <a:pPr algn="ctr" eaLnBrk="1" fontAlgn="auto" hangingPunct="1">
              <a:spcAft>
                <a:spcPts val="0"/>
              </a:spcAft>
              <a:buFont typeface="Wingdings 2"/>
              <a:buNone/>
              <a:defRPr/>
            </a:pPr>
            <a:r>
              <a:rPr lang="en-US" sz="3000" b="1" dirty="0" smtClean="0">
                <a:solidFill>
                  <a:schemeClr val="tx1"/>
                </a:solidFill>
              </a:rPr>
              <a:t>White-collar Crime, </a:t>
            </a:r>
          </a:p>
          <a:p>
            <a:pPr algn="ctr" eaLnBrk="1" fontAlgn="auto" hangingPunct="1">
              <a:spcAft>
                <a:spcPts val="0"/>
              </a:spcAft>
              <a:buFont typeface="Wingdings 2"/>
              <a:buNone/>
              <a:defRPr/>
            </a:pPr>
            <a:r>
              <a:rPr lang="en-US" sz="3000" b="1" dirty="0" smtClean="0">
                <a:solidFill>
                  <a:schemeClr val="tx1"/>
                </a:solidFill>
              </a:rPr>
              <a:t>Organized crime, and cybercrime</a:t>
            </a: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59971" y="0"/>
            <a:ext cx="8305800" cy="48768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838200" y="320674"/>
            <a:ext cx="7886700" cy="1325563"/>
          </a:xfrm>
        </p:spPr>
        <p:txBody>
          <a:bodyPr/>
          <a:lstStyle/>
          <a:p>
            <a:r>
              <a:rPr lang="en-US" dirty="0">
                <a:solidFill>
                  <a:srgbClr val="CF5716"/>
                </a:solidFill>
              </a:rPr>
              <a:t>Organized </a:t>
            </a:r>
            <a:r>
              <a:rPr lang="en-US" dirty="0" smtClean="0">
                <a:solidFill>
                  <a:srgbClr val="CF5716"/>
                </a:solidFill>
              </a:rPr>
              <a:t>crime</a:t>
            </a:r>
          </a:p>
        </p:txBody>
      </p:sp>
      <p:sp>
        <p:nvSpPr>
          <p:cNvPr id="14339" name="Content Placeholder 2"/>
          <p:cNvSpPr>
            <a:spLocks noGrp="1"/>
          </p:cNvSpPr>
          <p:nvPr>
            <p:ph idx="1"/>
          </p:nvPr>
        </p:nvSpPr>
        <p:spPr>
          <a:xfrm>
            <a:off x="914400" y="1825625"/>
            <a:ext cx="7886700" cy="4351338"/>
          </a:xfrm>
        </p:spPr>
        <p:txBody>
          <a:bodyPr/>
          <a:lstStyle/>
          <a:p>
            <a:pPr eaLnBrk="1" hangingPunct="1"/>
            <a:r>
              <a:rPr lang="en-US" dirty="0" smtClean="0"/>
              <a:t>Historical context</a:t>
            </a:r>
          </a:p>
          <a:p>
            <a:pPr lvl="1"/>
            <a:r>
              <a:rPr lang="en-US" dirty="0" smtClean="0"/>
              <a:t>Began with colonial pirates.</a:t>
            </a:r>
          </a:p>
          <a:p>
            <a:pPr lvl="1"/>
            <a:r>
              <a:rPr lang="en-US" dirty="0" smtClean="0"/>
              <a:t>In the 1850s, gangs began to dominate the criminal arena.</a:t>
            </a:r>
          </a:p>
          <a:p>
            <a:pPr lvl="1"/>
            <a:r>
              <a:rPr lang="en-US" dirty="0" smtClean="0"/>
              <a:t>In 1919, the 18th Amendment to the Constitution was passed outlawing the manufacture, sale, distribution, and transportation of alcoholic beverages.</a:t>
            </a:r>
          </a:p>
          <a:p>
            <a:pPr lvl="1"/>
            <a:r>
              <a:rPr lang="en-US" dirty="0" smtClean="0"/>
              <a:t>In 1931, the state of Nevada legalized gambling to create tax revenue during the Great Depression.</a:t>
            </a:r>
          </a:p>
          <a:p>
            <a:pPr lvl="1"/>
            <a:r>
              <a:rPr lang="en-US" dirty="0" smtClean="0"/>
              <a:t>In 1986, the President’s Commission on Organized crime noted various developments in organized crime during the preceding 20 years.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914400" y="410368"/>
            <a:ext cx="7886700" cy="1325563"/>
          </a:xfrm>
        </p:spPr>
        <p:txBody>
          <a:bodyPr/>
          <a:lstStyle/>
          <a:p>
            <a:r>
              <a:rPr lang="en-US" dirty="0">
                <a:solidFill>
                  <a:srgbClr val="CF5716"/>
                </a:solidFill>
              </a:rPr>
              <a:t>Organized </a:t>
            </a:r>
            <a:r>
              <a:rPr lang="en-US" dirty="0" smtClean="0">
                <a:solidFill>
                  <a:srgbClr val="CF5716"/>
                </a:solidFill>
              </a:rPr>
              <a:t>crime</a:t>
            </a:r>
          </a:p>
        </p:txBody>
      </p:sp>
      <p:sp>
        <p:nvSpPr>
          <p:cNvPr id="15363" name="Content Placeholder 2"/>
          <p:cNvSpPr>
            <a:spLocks noGrp="1"/>
          </p:cNvSpPr>
          <p:nvPr>
            <p:ph idx="1"/>
          </p:nvPr>
        </p:nvSpPr>
        <p:spPr>
          <a:xfrm>
            <a:off x="914400" y="1828800"/>
            <a:ext cx="7886700" cy="4351338"/>
          </a:xfrm>
        </p:spPr>
        <p:txBody>
          <a:bodyPr/>
          <a:lstStyle/>
          <a:p>
            <a:pPr eaLnBrk="1" hangingPunct="1"/>
            <a:r>
              <a:rPr lang="en-US" dirty="0" smtClean="0"/>
              <a:t>Types of criminal </a:t>
            </a:r>
            <a:r>
              <a:rPr lang="en-US" dirty="0"/>
              <a:t>o</a:t>
            </a:r>
            <a:r>
              <a:rPr lang="en-US" dirty="0" smtClean="0"/>
              <a:t>rganizations</a:t>
            </a:r>
          </a:p>
          <a:p>
            <a:pPr lvl="1"/>
            <a:r>
              <a:rPr lang="en-US" dirty="0" smtClean="0"/>
              <a:t>The Mafia</a:t>
            </a:r>
          </a:p>
          <a:p>
            <a:pPr lvl="1"/>
            <a:r>
              <a:rPr lang="en-US" dirty="0" smtClean="0"/>
              <a:t>Outlaw motorcycle </a:t>
            </a:r>
            <a:r>
              <a:rPr lang="en-US" dirty="0"/>
              <a:t>g</a:t>
            </a:r>
            <a:r>
              <a:rPr lang="en-US" dirty="0" smtClean="0"/>
              <a:t>angs</a:t>
            </a:r>
          </a:p>
          <a:p>
            <a:pPr lvl="2"/>
            <a:r>
              <a:rPr lang="en-US" dirty="0" smtClean="0"/>
              <a:t>Hells Angels</a:t>
            </a:r>
          </a:p>
          <a:p>
            <a:pPr lvl="2"/>
            <a:r>
              <a:rPr lang="en-US" dirty="0" smtClean="0"/>
              <a:t>The Outlaws</a:t>
            </a:r>
          </a:p>
          <a:p>
            <a:pPr lvl="2"/>
            <a:r>
              <a:rPr lang="en-US" dirty="0" smtClean="0"/>
              <a:t>The Bandidos</a:t>
            </a:r>
          </a:p>
          <a:p>
            <a:pPr lvl="2"/>
            <a:r>
              <a:rPr lang="en-US" dirty="0" smtClean="0"/>
              <a:t>The Pagans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914400" y="228600"/>
            <a:ext cx="7886700" cy="1325563"/>
          </a:xfrm>
        </p:spPr>
        <p:txBody>
          <a:bodyPr/>
          <a:lstStyle/>
          <a:p>
            <a:r>
              <a:rPr lang="en-US" dirty="0">
                <a:solidFill>
                  <a:srgbClr val="CF5716"/>
                </a:solidFill>
              </a:rPr>
              <a:t>Organized </a:t>
            </a:r>
            <a:r>
              <a:rPr lang="en-US" dirty="0" smtClean="0">
                <a:solidFill>
                  <a:srgbClr val="CF5716"/>
                </a:solidFill>
              </a:rPr>
              <a:t>crime</a:t>
            </a:r>
          </a:p>
        </p:txBody>
      </p:sp>
      <p:sp>
        <p:nvSpPr>
          <p:cNvPr id="16387" name="Content Placeholder 2"/>
          <p:cNvSpPr>
            <a:spLocks noGrp="1"/>
          </p:cNvSpPr>
          <p:nvPr>
            <p:ph idx="1"/>
          </p:nvPr>
        </p:nvSpPr>
        <p:spPr>
          <a:xfrm>
            <a:off x="914400" y="1847851"/>
            <a:ext cx="7886700" cy="4351338"/>
          </a:xfrm>
        </p:spPr>
        <p:txBody>
          <a:bodyPr/>
          <a:lstStyle/>
          <a:p>
            <a:r>
              <a:rPr lang="en-US" dirty="0"/>
              <a:t>Types of </a:t>
            </a:r>
            <a:r>
              <a:rPr lang="en-US" dirty="0" smtClean="0"/>
              <a:t>criminal </a:t>
            </a:r>
            <a:r>
              <a:rPr lang="en-US" dirty="0"/>
              <a:t>o</a:t>
            </a:r>
            <a:r>
              <a:rPr lang="en-US" dirty="0" smtClean="0"/>
              <a:t>rganizations</a:t>
            </a:r>
            <a:endParaRPr lang="en-US" dirty="0"/>
          </a:p>
          <a:p>
            <a:pPr lvl="1"/>
            <a:r>
              <a:rPr lang="en-US" dirty="0" smtClean="0"/>
              <a:t>Prison gangs</a:t>
            </a:r>
          </a:p>
          <a:p>
            <a:pPr lvl="2"/>
            <a:r>
              <a:rPr lang="en-US" dirty="0" smtClean="0"/>
              <a:t>Mexican Mafia (EME)</a:t>
            </a:r>
          </a:p>
          <a:p>
            <a:pPr lvl="2"/>
            <a:r>
              <a:rPr lang="en-US" dirty="0" smtClean="0"/>
              <a:t>La Neustra Familia</a:t>
            </a:r>
          </a:p>
          <a:p>
            <a:pPr lvl="2"/>
            <a:r>
              <a:rPr lang="en-US" dirty="0" smtClean="0"/>
              <a:t>The Texas Syndicate</a:t>
            </a:r>
          </a:p>
          <a:p>
            <a:pPr lvl="2"/>
            <a:r>
              <a:rPr lang="en-US" dirty="0" smtClean="0"/>
              <a:t>The Black Guerilla Family (BGF)</a:t>
            </a:r>
          </a:p>
          <a:p>
            <a:pPr lvl="2"/>
            <a:r>
              <a:rPr lang="en-US" dirty="0" smtClean="0"/>
              <a:t>The Aryan Brotherhood</a:t>
            </a:r>
          </a:p>
          <a:p>
            <a:pPr lvl="1"/>
            <a:r>
              <a:rPr lang="en-US" dirty="0" smtClean="0"/>
              <a:t>Urban street </a:t>
            </a:r>
            <a:r>
              <a:rPr lang="en-US" dirty="0"/>
              <a:t>g</a:t>
            </a:r>
            <a:r>
              <a:rPr lang="en-US" dirty="0" smtClean="0"/>
              <a:t>angs</a:t>
            </a:r>
          </a:p>
          <a:p>
            <a:pPr lvl="2"/>
            <a:r>
              <a:rPr lang="en-US" dirty="0" smtClean="0"/>
              <a:t>Characteristics</a:t>
            </a:r>
          </a:p>
          <a:p>
            <a:pPr lvl="3"/>
            <a:r>
              <a:rPr lang="en-US" dirty="0" smtClean="0"/>
              <a:t>Corruption, violence, continuity, multiple enterprises, structure and involvement in legitimate businesses, and sophistication, discipline, and bonding</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914400" y="365126"/>
            <a:ext cx="7886700" cy="1325563"/>
          </a:xfrm>
        </p:spPr>
        <p:txBody>
          <a:bodyPr/>
          <a:lstStyle/>
          <a:p>
            <a:r>
              <a:rPr lang="en-US" dirty="0">
                <a:solidFill>
                  <a:srgbClr val="CF5716"/>
                </a:solidFill>
              </a:rPr>
              <a:t>Organized </a:t>
            </a:r>
            <a:r>
              <a:rPr lang="en-US" dirty="0" smtClean="0">
                <a:solidFill>
                  <a:srgbClr val="CF5716"/>
                </a:solidFill>
              </a:rPr>
              <a:t>crime</a:t>
            </a:r>
          </a:p>
        </p:txBody>
      </p:sp>
      <p:sp>
        <p:nvSpPr>
          <p:cNvPr id="17411" name="Content Placeholder 2"/>
          <p:cNvSpPr>
            <a:spLocks noGrp="1"/>
          </p:cNvSpPr>
          <p:nvPr>
            <p:ph idx="1"/>
          </p:nvPr>
        </p:nvSpPr>
        <p:spPr>
          <a:xfrm>
            <a:off x="914400" y="1847851"/>
            <a:ext cx="7886700" cy="4351338"/>
          </a:xfrm>
        </p:spPr>
        <p:txBody>
          <a:bodyPr/>
          <a:lstStyle/>
          <a:p>
            <a:pPr eaLnBrk="1" hangingPunct="1"/>
            <a:r>
              <a:rPr lang="en-US" dirty="0" smtClean="0"/>
              <a:t>Criminal justice </a:t>
            </a:r>
            <a:r>
              <a:rPr lang="en-US" dirty="0"/>
              <a:t>r</a:t>
            </a:r>
            <a:r>
              <a:rPr lang="en-US" dirty="0" smtClean="0"/>
              <a:t>esponse</a:t>
            </a:r>
          </a:p>
          <a:p>
            <a:pPr lvl="1"/>
            <a:r>
              <a:rPr lang="en-US" dirty="0" smtClean="0"/>
              <a:t>Chicago Crime Commission</a:t>
            </a:r>
          </a:p>
          <a:p>
            <a:pPr lvl="1"/>
            <a:r>
              <a:rPr lang="en-US" dirty="0" smtClean="0"/>
              <a:t>The Wickersham Commission</a:t>
            </a:r>
          </a:p>
          <a:p>
            <a:pPr lvl="1"/>
            <a:r>
              <a:rPr lang="en-US" dirty="0" smtClean="0"/>
              <a:t>The Kefauver Committee</a:t>
            </a:r>
          </a:p>
          <a:p>
            <a:pPr lvl="1"/>
            <a:r>
              <a:rPr lang="en-US" dirty="0" smtClean="0"/>
              <a:t>The McClellan Committee</a:t>
            </a:r>
          </a:p>
          <a:p>
            <a:pPr lvl="1"/>
            <a:r>
              <a:rPr lang="en-US" dirty="0" smtClean="0"/>
              <a:t>The President’s Commission on Law Enforcement and the Administration of Justice</a:t>
            </a:r>
          </a:p>
          <a:p>
            <a:pPr lvl="1"/>
            <a:r>
              <a:rPr lang="en-US" dirty="0" smtClean="0"/>
              <a:t>Organized Crime Control Act of 1970</a:t>
            </a:r>
          </a:p>
          <a:p>
            <a:pPr lvl="1"/>
            <a:r>
              <a:rPr lang="en-US" dirty="0" smtClean="0"/>
              <a:t>The President’s Commission on Organized Crime</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838200" y="325029"/>
            <a:ext cx="7886700" cy="1046572"/>
          </a:xfrm>
        </p:spPr>
        <p:txBody>
          <a:bodyPr/>
          <a:lstStyle/>
          <a:p>
            <a:r>
              <a:rPr lang="en-US" dirty="0">
                <a:solidFill>
                  <a:srgbClr val="CF5716"/>
                </a:solidFill>
              </a:rPr>
              <a:t>Organized </a:t>
            </a:r>
            <a:r>
              <a:rPr lang="en-US" dirty="0" smtClean="0">
                <a:solidFill>
                  <a:srgbClr val="CF5716"/>
                </a:solidFill>
              </a:rPr>
              <a:t>crime</a:t>
            </a:r>
          </a:p>
        </p:txBody>
      </p:sp>
      <p:sp>
        <p:nvSpPr>
          <p:cNvPr id="24579" name="Content Placeholder 2"/>
          <p:cNvSpPr>
            <a:spLocks noGrp="1"/>
          </p:cNvSpPr>
          <p:nvPr>
            <p:ph idx="1"/>
          </p:nvPr>
        </p:nvSpPr>
        <p:spPr>
          <a:xfrm>
            <a:off x="838200" y="1828800"/>
            <a:ext cx="7886700" cy="4351338"/>
          </a:xfrm>
        </p:spPr>
        <p:txBody>
          <a:bodyPr/>
          <a:lstStyle/>
          <a:p>
            <a:pPr eaLnBrk="1" hangingPunct="1"/>
            <a:r>
              <a:rPr lang="en-US" dirty="0" smtClean="0"/>
              <a:t>Theoretical explanations</a:t>
            </a:r>
          </a:p>
          <a:p>
            <a:pPr lvl="1"/>
            <a:r>
              <a:rPr lang="en-US" dirty="0" smtClean="0"/>
              <a:t>Kenney and Finckenauer reviewed various theoretical perspectives that attempt to provide an understanding of organized criminal behavior such as cultural transmission, culture conflict, and strain theories as well as low self-control theory.</a:t>
            </a:r>
          </a:p>
          <a:p>
            <a:pPr lvl="1"/>
            <a:r>
              <a:rPr lang="en-US" dirty="0" smtClean="0"/>
              <a:t>Peter Reuter attempted to understand under what circumstances a gang is deemed an organized crime group.</a:t>
            </a:r>
          </a:p>
        </p:txBody>
      </p:sp>
    </p:spTree>
    <p:extLst>
      <p:ext uri="{BB962C8B-B14F-4D97-AF65-F5344CB8AC3E}">
        <p14:creationId xmlns:p14="http://schemas.microsoft.com/office/powerpoint/2010/main" val="22259594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914400" y="381000"/>
            <a:ext cx="7886700" cy="854074"/>
          </a:xfrm>
        </p:spPr>
        <p:txBody>
          <a:bodyPr/>
          <a:lstStyle/>
          <a:p>
            <a:pPr eaLnBrk="1" hangingPunct="1"/>
            <a:r>
              <a:rPr lang="en-US" dirty="0" smtClean="0">
                <a:solidFill>
                  <a:srgbClr val="CF5716"/>
                </a:solidFill>
              </a:rPr>
              <a:t>Cybercrime</a:t>
            </a:r>
          </a:p>
        </p:txBody>
      </p:sp>
      <p:sp>
        <p:nvSpPr>
          <p:cNvPr id="18435" name="Content Placeholder 2"/>
          <p:cNvSpPr>
            <a:spLocks noGrp="1"/>
          </p:cNvSpPr>
          <p:nvPr>
            <p:ph idx="1"/>
          </p:nvPr>
        </p:nvSpPr>
        <p:spPr>
          <a:xfrm>
            <a:off x="914400" y="1828800"/>
            <a:ext cx="7886700" cy="4351338"/>
          </a:xfrm>
        </p:spPr>
        <p:txBody>
          <a:bodyPr/>
          <a:lstStyle/>
          <a:p>
            <a:pPr eaLnBrk="1" hangingPunct="1"/>
            <a:r>
              <a:rPr lang="en-US" dirty="0" smtClean="0"/>
              <a:t>Definition</a:t>
            </a:r>
          </a:p>
          <a:p>
            <a:pPr lvl="1"/>
            <a:r>
              <a:rPr lang="en-US" dirty="0" smtClean="0"/>
              <a:t>Any unauthorized, deviant, or illegal activity over the Internet that involves a computer (or computers) as the tool to commit the activity and a computer (or computers) as the target of that activity.</a:t>
            </a:r>
          </a:p>
          <a:p>
            <a:r>
              <a:rPr lang="en-US" dirty="0" smtClean="0"/>
              <a:t>Consists of at least three features:</a:t>
            </a:r>
          </a:p>
          <a:p>
            <a:pPr lvl="1"/>
            <a:r>
              <a:rPr lang="en-US" dirty="0" smtClean="0"/>
              <a:t>An act committed by using a computer;</a:t>
            </a:r>
          </a:p>
          <a:p>
            <a:pPr lvl="1"/>
            <a:r>
              <a:rPr lang="en-US" dirty="0" smtClean="0"/>
              <a:t>A “victim” computer; and</a:t>
            </a:r>
          </a:p>
          <a:p>
            <a:pPr lvl="1"/>
            <a:r>
              <a:rPr lang="en-US" dirty="0" smtClean="0"/>
              <a:t>An intermediary network.</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914400" y="381000"/>
            <a:ext cx="7886700" cy="1325563"/>
          </a:xfrm>
        </p:spPr>
        <p:txBody>
          <a:bodyPr/>
          <a:lstStyle/>
          <a:p>
            <a:r>
              <a:rPr lang="en-US" dirty="0">
                <a:solidFill>
                  <a:srgbClr val="CF5716"/>
                </a:solidFill>
              </a:rPr>
              <a:t>Cybercrime</a:t>
            </a:r>
            <a:endParaRPr lang="en-US" dirty="0" smtClean="0">
              <a:solidFill>
                <a:srgbClr val="CF5716"/>
              </a:solidFill>
            </a:endParaRPr>
          </a:p>
        </p:txBody>
      </p:sp>
      <p:sp>
        <p:nvSpPr>
          <p:cNvPr id="19459" name="Content Placeholder 2"/>
          <p:cNvSpPr>
            <a:spLocks noGrp="1"/>
          </p:cNvSpPr>
          <p:nvPr>
            <p:ph idx="1"/>
          </p:nvPr>
        </p:nvSpPr>
        <p:spPr>
          <a:xfrm>
            <a:off x="914400" y="1905000"/>
            <a:ext cx="7886700" cy="4351338"/>
          </a:xfrm>
        </p:spPr>
        <p:txBody>
          <a:bodyPr/>
          <a:lstStyle/>
          <a:p>
            <a:pPr eaLnBrk="1" hangingPunct="1"/>
            <a:r>
              <a:rPr lang="en-US" dirty="0" smtClean="0"/>
              <a:t>Type of offenses</a:t>
            </a:r>
          </a:p>
          <a:p>
            <a:pPr lvl="1"/>
            <a:r>
              <a:rPr lang="en-US" dirty="0" smtClean="0"/>
              <a:t>Hacking</a:t>
            </a:r>
          </a:p>
          <a:p>
            <a:pPr lvl="2"/>
            <a:r>
              <a:rPr lang="en-US" dirty="0" smtClean="0"/>
              <a:t>Robert Moore described six general types of hackers:</a:t>
            </a:r>
          </a:p>
          <a:p>
            <a:pPr lvl="3"/>
            <a:r>
              <a:rPr lang="en-US" dirty="0" smtClean="0"/>
              <a:t>Black hat hackers</a:t>
            </a:r>
          </a:p>
          <a:p>
            <a:pPr lvl="3"/>
            <a:r>
              <a:rPr lang="en-US" dirty="0" smtClean="0"/>
              <a:t>White hat hackers</a:t>
            </a:r>
          </a:p>
          <a:p>
            <a:pPr lvl="3"/>
            <a:r>
              <a:rPr lang="en-US" dirty="0" smtClean="0"/>
              <a:t>Gray hat hackers</a:t>
            </a:r>
          </a:p>
          <a:p>
            <a:pPr lvl="3"/>
            <a:r>
              <a:rPr lang="en-US" dirty="0" smtClean="0"/>
              <a:t>Script kiddies</a:t>
            </a:r>
          </a:p>
          <a:p>
            <a:pPr lvl="3"/>
            <a:r>
              <a:rPr lang="en-US" dirty="0" smtClean="0"/>
              <a:t>Hactivists</a:t>
            </a:r>
          </a:p>
          <a:p>
            <a:pPr lvl="3"/>
            <a:r>
              <a:rPr lang="en-US" dirty="0" smtClean="0"/>
              <a:t>Cyber terrorists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838200" y="296683"/>
            <a:ext cx="7886700" cy="846318"/>
          </a:xfrm>
        </p:spPr>
        <p:txBody>
          <a:bodyPr/>
          <a:lstStyle/>
          <a:p>
            <a:r>
              <a:rPr lang="en-US" dirty="0">
                <a:solidFill>
                  <a:srgbClr val="CF5716"/>
                </a:solidFill>
              </a:rPr>
              <a:t>Cybercrime</a:t>
            </a:r>
            <a:endParaRPr lang="en-US" dirty="0" smtClean="0">
              <a:solidFill>
                <a:srgbClr val="CF5716"/>
              </a:solidFill>
            </a:endParaRPr>
          </a:p>
        </p:txBody>
      </p:sp>
      <p:sp>
        <p:nvSpPr>
          <p:cNvPr id="20483" name="Content Placeholder 2"/>
          <p:cNvSpPr>
            <a:spLocks noGrp="1"/>
          </p:cNvSpPr>
          <p:nvPr>
            <p:ph idx="1"/>
          </p:nvPr>
        </p:nvSpPr>
        <p:spPr>
          <a:xfrm>
            <a:off x="914400" y="1823902"/>
            <a:ext cx="7886700" cy="4351338"/>
          </a:xfrm>
        </p:spPr>
        <p:txBody>
          <a:bodyPr/>
          <a:lstStyle/>
          <a:p>
            <a:r>
              <a:rPr lang="en-US" dirty="0"/>
              <a:t>Type of </a:t>
            </a:r>
            <a:r>
              <a:rPr lang="en-US" dirty="0" smtClean="0"/>
              <a:t>offenses</a:t>
            </a:r>
            <a:endParaRPr lang="en-US" dirty="0"/>
          </a:p>
          <a:p>
            <a:pPr lvl="1"/>
            <a:r>
              <a:rPr lang="en-US" dirty="0" smtClean="0"/>
              <a:t>Identity theft</a:t>
            </a:r>
          </a:p>
          <a:p>
            <a:pPr lvl="2"/>
            <a:r>
              <a:rPr lang="en-US" dirty="0" smtClean="0"/>
              <a:t>The procuring of a false identity regardless of its use…to commit identity fraud, but in some cases, it is used by criminals and terrorists to establish false identities and escape detection.</a:t>
            </a:r>
          </a:p>
          <a:p>
            <a:pPr lvl="2"/>
            <a:r>
              <a:rPr lang="en-US" dirty="0" smtClean="0"/>
              <a:t>Three types:</a:t>
            </a:r>
          </a:p>
          <a:p>
            <a:pPr lvl="3"/>
            <a:r>
              <a:rPr lang="en-US" dirty="0" smtClean="0"/>
              <a:t>Identity thief assuming the life of the victim</a:t>
            </a:r>
          </a:p>
          <a:p>
            <a:pPr lvl="3"/>
            <a:r>
              <a:rPr lang="en-US" dirty="0" smtClean="0"/>
              <a:t>“Virtual” identity theft</a:t>
            </a:r>
          </a:p>
          <a:p>
            <a:pPr lvl="3"/>
            <a:r>
              <a:rPr lang="en-US" dirty="0" smtClean="0"/>
              <a:t>Credit identity is stolen</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838200" y="381000"/>
            <a:ext cx="7886700" cy="854074"/>
          </a:xfrm>
        </p:spPr>
        <p:txBody>
          <a:bodyPr/>
          <a:lstStyle/>
          <a:p>
            <a:r>
              <a:rPr lang="en-US" dirty="0">
                <a:solidFill>
                  <a:srgbClr val="CF5716"/>
                </a:solidFill>
              </a:rPr>
              <a:t>Cybercrime</a:t>
            </a:r>
            <a:endParaRPr lang="en-US" dirty="0" smtClean="0">
              <a:solidFill>
                <a:srgbClr val="CF5716"/>
              </a:solidFill>
            </a:endParaRPr>
          </a:p>
        </p:txBody>
      </p:sp>
      <p:sp>
        <p:nvSpPr>
          <p:cNvPr id="21507" name="Content Placeholder 2"/>
          <p:cNvSpPr>
            <a:spLocks noGrp="1"/>
          </p:cNvSpPr>
          <p:nvPr>
            <p:ph idx="1"/>
          </p:nvPr>
        </p:nvSpPr>
        <p:spPr>
          <a:xfrm>
            <a:off x="840377" y="1646169"/>
            <a:ext cx="7886700" cy="4351338"/>
          </a:xfrm>
        </p:spPr>
        <p:txBody>
          <a:bodyPr/>
          <a:lstStyle/>
          <a:p>
            <a:r>
              <a:rPr lang="en-US" dirty="0"/>
              <a:t>Type of </a:t>
            </a:r>
            <a:r>
              <a:rPr lang="en-US" dirty="0" smtClean="0"/>
              <a:t>offenses</a:t>
            </a:r>
            <a:endParaRPr lang="en-US" dirty="0"/>
          </a:p>
          <a:p>
            <a:pPr lvl="1"/>
            <a:r>
              <a:rPr lang="en-US" dirty="0" smtClean="0"/>
              <a:t>Child pornography</a:t>
            </a:r>
          </a:p>
          <a:p>
            <a:pPr lvl="2"/>
            <a:r>
              <a:rPr lang="en-US" dirty="0" smtClean="0"/>
              <a:t>Portrays children in a sexual act or in a sexual way.</a:t>
            </a:r>
          </a:p>
          <a:p>
            <a:pPr lvl="1"/>
            <a:r>
              <a:rPr lang="en-US" dirty="0" smtClean="0"/>
              <a:t>Internet fraud</a:t>
            </a:r>
          </a:p>
          <a:p>
            <a:pPr lvl="2"/>
            <a:r>
              <a:rPr lang="en-US" dirty="0" smtClean="0"/>
              <a:t>Two of the most common types of fraudulent on-line sales and advanced fee frauds</a:t>
            </a:r>
          </a:p>
          <a:p>
            <a:pPr lvl="1"/>
            <a:r>
              <a:rPr lang="en-US" dirty="0" smtClean="0"/>
              <a:t>Cyberstalking</a:t>
            </a:r>
          </a:p>
          <a:p>
            <a:pPr lvl="2"/>
            <a:r>
              <a:rPr lang="en-US" dirty="0" smtClean="0"/>
              <a:t>Means to engage in a course of conduct to communicate, or to cause to be communicated, words, images, or language by or through the use of electronic mail or electronic communication, directed at a specific person, causing substantial emotional distress to that person and serving no legitimate purpose.</a:t>
            </a:r>
          </a:p>
          <a:p>
            <a:pPr marL="868363" lvl="3" indent="0">
              <a:buNone/>
            </a:pP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838200" y="457200"/>
            <a:ext cx="7886700" cy="854074"/>
          </a:xfrm>
        </p:spPr>
        <p:txBody>
          <a:bodyPr/>
          <a:lstStyle/>
          <a:p>
            <a:r>
              <a:rPr lang="en-US" dirty="0">
                <a:solidFill>
                  <a:srgbClr val="CF5716"/>
                </a:solidFill>
              </a:rPr>
              <a:t>Cybercrime</a:t>
            </a:r>
            <a:endParaRPr lang="en-US" dirty="0" smtClean="0">
              <a:solidFill>
                <a:srgbClr val="CF5716"/>
              </a:solidFill>
            </a:endParaRPr>
          </a:p>
        </p:txBody>
      </p:sp>
      <p:sp>
        <p:nvSpPr>
          <p:cNvPr id="22531" name="Content Placeholder 2"/>
          <p:cNvSpPr>
            <a:spLocks noGrp="1"/>
          </p:cNvSpPr>
          <p:nvPr>
            <p:ph idx="1"/>
          </p:nvPr>
        </p:nvSpPr>
        <p:spPr>
          <a:xfrm>
            <a:off x="838200" y="1828800"/>
            <a:ext cx="7886700" cy="4351338"/>
          </a:xfrm>
        </p:spPr>
        <p:txBody>
          <a:bodyPr/>
          <a:lstStyle/>
          <a:p>
            <a:pPr eaLnBrk="1" hangingPunct="1"/>
            <a:r>
              <a:rPr lang="en-US" dirty="0" smtClean="0"/>
              <a:t>Criminal justice </a:t>
            </a:r>
            <a:r>
              <a:rPr lang="en-US" dirty="0"/>
              <a:t>r</a:t>
            </a:r>
            <a:r>
              <a:rPr lang="en-US" dirty="0" smtClean="0"/>
              <a:t>esponses</a:t>
            </a:r>
          </a:p>
          <a:p>
            <a:pPr lvl="1"/>
            <a:r>
              <a:rPr lang="en-US" dirty="0" smtClean="0"/>
              <a:t>Investigation of cybercrime</a:t>
            </a:r>
          </a:p>
          <a:p>
            <a:pPr lvl="2"/>
            <a:r>
              <a:rPr lang="en-US" dirty="0" smtClean="0"/>
              <a:t>Large law enforcement agencies have devoted resources for electronic crime investigation.</a:t>
            </a:r>
          </a:p>
          <a:p>
            <a:pPr lvl="2"/>
            <a:r>
              <a:rPr lang="en-US" dirty="0" smtClean="0"/>
              <a:t>Medium-sized agencies may cross-train detectives.</a:t>
            </a:r>
          </a:p>
          <a:p>
            <a:pPr lvl="2"/>
            <a:r>
              <a:rPr lang="en-US" dirty="0" smtClean="0"/>
              <a:t>Small agencies often do not have the resources for a specialized unit.</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914400" y="609600"/>
            <a:ext cx="7886700" cy="762000"/>
          </a:xfrm>
        </p:spPr>
        <p:txBody>
          <a:bodyPr/>
          <a:lstStyle/>
          <a:p>
            <a:pPr eaLnBrk="1" hangingPunct="1"/>
            <a:r>
              <a:rPr lang="en-US" dirty="0" smtClean="0">
                <a:solidFill>
                  <a:srgbClr val="CF5716"/>
                </a:solidFill>
              </a:rPr>
              <a:t>White-collar crime</a:t>
            </a:r>
          </a:p>
        </p:txBody>
      </p:sp>
      <p:sp>
        <p:nvSpPr>
          <p:cNvPr id="7171" name="Content Placeholder 2"/>
          <p:cNvSpPr>
            <a:spLocks noGrp="1"/>
          </p:cNvSpPr>
          <p:nvPr>
            <p:ph idx="1"/>
          </p:nvPr>
        </p:nvSpPr>
        <p:spPr>
          <a:xfrm>
            <a:off x="905691" y="1752600"/>
            <a:ext cx="7886700" cy="4351338"/>
          </a:xfrm>
        </p:spPr>
        <p:txBody>
          <a:bodyPr/>
          <a:lstStyle/>
          <a:p>
            <a:pPr eaLnBrk="1" hangingPunct="1"/>
            <a:r>
              <a:rPr lang="en-US" dirty="0" smtClean="0"/>
              <a:t>Edwin Sutherland</a:t>
            </a:r>
          </a:p>
          <a:p>
            <a:pPr lvl="1"/>
            <a:r>
              <a:rPr lang="en-US" dirty="0" smtClean="0"/>
              <a:t>Coined the term “white-collar” crime.</a:t>
            </a:r>
          </a:p>
          <a:p>
            <a:pPr lvl="1"/>
            <a:r>
              <a:rPr lang="en-US" dirty="0" smtClean="0"/>
              <a:t>Provided a definition for white-collar crime in two works.</a:t>
            </a:r>
          </a:p>
          <a:p>
            <a:pPr lvl="2"/>
            <a:r>
              <a:rPr lang="en-US" i="1" dirty="0" smtClean="0"/>
              <a:t>White Collar Crime </a:t>
            </a:r>
            <a:r>
              <a:rPr lang="en-US" dirty="0" smtClean="0"/>
              <a:t>(1949)</a:t>
            </a:r>
          </a:p>
          <a:p>
            <a:pPr lvl="3"/>
            <a:r>
              <a:rPr lang="en-US" dirty="0" smtClean="0"/>
              <a:t>A crime committed by a person of respectability and high social status in the course of his occupation.</a:t>
            </a:r>
          </a:p>
          <a:p>
            <a:pPr lvl="2"/>
            <a:r>
              <a:rPr lang="en-US" dirty="0" smtClean="0"/>
              <a:t>“The White Collar Criminal” (1949) in the </a:t>
            </a:r>
            <a:r>
              <a:rPr lang="en-US" i="1" dirty="0" smtClean="0"/>
              <a:t>Encyclopedia of Criminology</a:t>
            </a:r>
          </a:p>
          <a:p>
            <a:pPr lvl="3"/>
            <a:r>
              <a:rPr lang="en-US" dirty="0" smtClean="0"/>
              <a:t>A person with high socioeconomic status who violates the laws designed to regulate his occupational activities.</a:t>
            </a:r>
            <a:endParaRPr lang="en-US" dirty="0"/>
          </a:p>
          <a:p>
            <a:pPr lvl="1"/>
            <a:endParaRPr lang="en-U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910046" y="381000"/>
            <a:ext cx="7886700" cy="777874"/>
          </a:xfrm>
        </p:spPr>
        <p:txBody>
          <a:bodyPr/>
          <a:lstStyle/>
          <a:p>
            <a:r>
              <a:rPr lang="en-US" dirty="0">
                <a:solidFill>
                  <a:srgbClr val="CF5716"/>
                </a:solidFill>
              </a:rPr>
              <a:t>Cybercrime</a:t>
            </a:r>
            <a:endParaRPr lang="en-US" dirty="0" smtClean="0">
              <a:solidFill>
                <a:srgbClr val="CF5716"/>
              </a:solidFill>
            </a:endParaRPr>
          </a:p>
        </p:txBody>
      </p:sp>
      <p:sp>
        <p:nvSpPr>
          <p:cNvPr id="22531" name="Content Placeholder 2"/>
          <p:cNvSpPr>
            <a:spLocks noGrp="1"/>
          </p:cNvSpPr>
          <p:nvPr>
            <p:ph idx="1"/>
          </p:nvPr>
        </p:nvSpPr>
        <p:spPr>
          <a:xfrm>
            <a:off x="914400" y="1847851"/>
            <a:ext cx="7886700" cy="4351338"/>
          </a:xfrm>
        </p:spPr>
        <p:txBody>
          <a:bodyPr/>
          <a:lstStyle/>
          <a:p>
            <a:pPr eaLnBrk="1" hangingPunct="1"/>
            <a:r>
              <a:rPr lang="en-US" dirty="0" smtClean="0"/>
              <a:t>Criminal justice </a:t>
            </a:r>
            <a:r>
              <a:rPr lang="en-US" dirty="0"/>
              <a:t>r</a:t>
            </a:r>
            <a:r>
              <a:rPr lang="en-US" dirty="0" smtClean="0"/>
              <a:t>esponses</a:t>
            </a:r>
          </a:p>
          <a:p>
            <a:pPr lvl="1"/>
            <a:r>
              <a:rPr lang="en-US" dirty="0" smtClean="0"/>
              <a:t>Relevant legislation</a:t>
            </a:r>
          </a:p>
          <a:p>
            <a:pPr lvl="2"/>
            <a:r>
              <a:rPr lang="en-US" dirty="0" smtClean="0"/>
              <a:t>The Computer Fraud and Abuse Act (CFAA)</a:t>
            </a:r>
          </a:p>
          <a:p>
            <a:pPr lvl="2"/>
            <a:r>
              <a:rPr lang="en-US" dirty="0" smtClean="0"/>
              <a:t>Digital Millennium Copyright Act (DMCA)</a:t>
            </a:r>
          </a:p>
          <a:p>
            <a:pPr lvl="2"/>
            <a:r>
              <a:rPr lang="en-US" dirty="0" smtClean="0"/>
              <a:t>Child Online Protection Act (COPA)</a:t>
            </a:r>
          </a:p>
          <a:p>
            <a:pPr lvl="2"/>
            <a:r>
              <a:rPr lang="en-US" dirty="0" smtClean="0"/>
              <a:t>Electronic Communications Privacy Act (ECPA)</a:t>
            </a:r>
          </a:p>
          <a:p>
            <a:pPr lvl="2"/>
            <a:r>
              <a:rPr lang="en-US" dirty="0" smtClean="0"/>
              <a:t>Executive </a:t>
            </a:r>
            <a:r>
              <a:rPr lang="en-US" dirty="0"/>
              <a:t>order 13694: blocking the property of certain persons engaging in significant malicious cyber-enabled activities</a:t>
            </a:r>
            <a:endParaRPr lang="en-US" dirty="0" smtClean="0"/>
          </a:p>
        </p:txBody>
      </p:sp>
    </p:spTree>
    <p:extLst>
      <p:ext uri="{BB962C8B-B14F-4D97-AF65-F5344CB8AC3E}">
        <p14:creationId xmlns:p14="http://schemas.microsoft.com/office/powerpoint/2010/main" val="405701151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881743" y="533400"/>
            <a:ext cx="7886700" cy="777874"/>
          </a:xfrm>
        </p:spPr>
        <p:txBody>
          <a:bodyPr/>
          <a:lstStyle/>
          <a:p>
            <a:r>
              <a:rPr lang="en-US" dirty="0">
                <a:solidFill>
                  <a:srgbClr val="CF5716"/>
                </a:solidFill>
              </a:rPr>
              <a:t>Cybercrime</a:t>
            </a:r>
            <a:endParaRPr lang="en-US" dirty="0" smtClean="0">
              <a:solidFill>
                <a:srgbClr val="CF5716"/>
              </a:solidFill>
            </a:endParaRPr>
          </a:p>
        </p:txBody>
      </p:sp>
      <p:sp>
        <p:nvSpPr>
          <p:cNvPr id="25603" name="Content Placeholder 2"/>
          <p:cNvSpPr>
            <a:spLocks noGrp="1"/>
          </p:cNvSpPr>
          <p:nvPr>
            <p:ph idx="1"/>
          </p:nvPr>
        </p:nvSpPr>
        <p:spPr>
          <a:xfrm>
            <a:off x="914400" y="1815194"/>
            <a:ext cx="7886700" cy="4351338"/>
          </a:xfrm>
        </p:spPr>
        <p:txBody>
          <a:bodyPr/>
          <a:lstStyle/>
          <a:p>
            <a:pPr eaLnBrk="1" hangingPunct="1"/>
            <a:r>
              <a:rPr lang="en-US" dirty="0" smtClean="0"/>
              <a:t>Theoretical explanations</a:t>
            </a:r>
          </a:p>
          <a:p>
            <a:pPr lvl="1"/>
            <a:r>
              <a:rPr lang="en-US" dirty="0" smtClean="0"/>
              <a:t>Routine activities</a:t>
            </a:r>
          </a:p>
          <a:p>
            <a:pPr lvl="2"/>
            <a:r>
              <a:rPr lang="en-US" dirty="0" smtClean="0"/>
              <a:t>The rapid increase of the use of computers as well as the Internet has increased the number of suitable targets. The insufficient software protection for these types of crimes reveals the absence of a capable guardian.</a:t>
            </a:r>
          </a:p>
          <a:p>
            <a:pPr lvl="1"/>
            <a:r>
              <a:rPr lang="en-US" dirty="0" smtClean="0"/>
              <a:t>Social process theories can help explain crimes that are committed by individuals who develop and spread computer viruses.</a:t>
            </a:r>
          </a:p>
          <a:p>
            <a:pPr lvl="1"/>
            <a:r>
              <a:rPr lang="en-US" dirty="0" smtClean="0"/>
              <a:t>Social structure theories can be considered when attempting to understand Internet fraud schemes and corporate espionage.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914400" y="304800"/>
            <a:ext cx="7886700" cy="1325563"/>
          </a:xfrm>
        </p:spPr>
        <p:txBody>
          <a:bodyPr/>
          <a:lstStyle/>
          <a:p>
            <a:r>
              <a:rPr lang="en-US" dirty="0" smtClean="0">
                <a:solidFill>
                  <a:srgbClr val="CF5716"/>
                </a:solidFill>
              </a:rPr>
              <a:t>White-collar </a:t>
            </a:r>
            <a:r>
              <a:rPr lang="en-US" dirty="0">
                <a:solidFill>
                  <a:srgbClr val="CF5716"/>
                </a:solidFill>
              </a:rPr>
              <a:t>c</a:t>
            </a:r>
            <a:r>
              <a:rPr lang="en-US" dirty="0" smtClean="0">
                <a:solidFill>
                  <a:srgbClr val="CF5716"/>
                </a:solidFill>
              </a:rPr>
              <a:t>rime</a:t>
            </a:r>
          </a:p>
        </p:txBody>
      </p:sp>
      <p:sp>
        <p:nvSpPr>
          <p:cNvPr id="8195" name="Content Placeholder 2"/>
          <p:cNvSpPr>
            <a:spLocks noGrp="1"/>
          </p:cNvSpPr>
          <p:nvPr>
            <p:ph idx="1"/>
          </p:nvPr>
        </p:nvSpPr>
        <p:spPr>
          <a:xfrm>
            <a:off x="914400" y="1905000"/>
            <a:ext cx="7886700" cy="4351338"/>
          </a:xfrm>
        </p:spPr>
        <p:txBody>
          <a:bodyPr/>
          <a:lstStyle/>
          <a:p>
            <a:pPr eaLnBrk="1" hangingPunct="1"/>
            <a:r>
              <a:rPr lang="en-US" dirty="0" smtClean="0"/>
              <a:t>Edwin Sutherland</a:t>
            </a:r>
          </a:p>
          <a:p>
            <a:pPr lvl="1"/>
            <a:r>
              <a:rPr lang="en-US" dirty="0" smtClean="0"/>
              <a:t>Four criteria of what constitutes white-collar crime:</a:t>
            </a:r>
          </a:p>
          <a:p>
            <a:pPr lvl="2"/>
            <a:r>
              <a:rPr lang="en-US" dirty="0" smtClean="0"/>
              <a:t>The offender being upper-class and </a:t>
            </a:r>
          </a:p>
          <a:p>
            <a:pPr lvl="2"/>
            <a:r>
              <a:rPr lang="en-US" dirty="0" smtClean="0"/>
              <a:t>Committed violations are work-related,</a:t>
            </a:r>
          </a:p>
          <a:p>
            <a:pPr lvl="2"/>
            <a:r>
              <a:rPr lang="en-US" dirty="0" smtClean="0"/>
              <a:t>The work-related violations of blue-collar workers are excluded, and </a:t>
            </a:r>
          </a:p>
          <a:p>
            <a:pPr lvl="2"/>
            <a:r>
              <a:rPr lang="en-US" dirty="0" smtClean="0"/>
              <a:t>Also excluded are regular crimes (i.e., outside of employment) committed by upper-class persons. </a:t>
            </a:r>
          </a:p>
          <a:p>
            <a:pPr marL="0" indent="0">
              <a:buNone/>
            </a:pP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910454" y="304800"/>
            <a:ext cx="7886700" cy="701674"/>
          </a:xfrm>
        </p:spPr>
        <p:txBody>
          <a:bodyPr/>
          <a:lstStyle/>
          <a:p>
            <a:r>
              <a:rPr lang="en-US" dirty="0" smtClean="0">
                <a:solidFill>
                  <a:srgbClr val="CF5716"/>
                </a:solidFill>
              </a:rPr>
              <a:t>White-collar crime</a:t>
            </a:r>
          </a:p>
        </p:txBody>
      </p:sp>
      <p:sp>
        <p:nvSpPr>
          <p:cNvPr id="9219" name="Content Placeholder 2"/>
          <p:cNvSpPr>
            <a:spLocks noGrp="1"/>
          </p:cNvSpPr>
          <p:nvPr>
            <p:ph idx="1"/>
          </p:nvPr>
        </p:nvSpPr>
        <p:spPr>
          <a:xfrm>
            <a:off x="910454" y="1524000"/>
            <a:ext cx="7886700" cy="4721225"/>
          </a:xfrm>
        </p:spPr>
        <p:txBody>
          <a:bodyPr/>
          <a:lstStyle/>
          <a:p>
            <a:pPr eaLnBrk="1" hangingPunct="1"/>
            <a:r>
              <a:rPr lang="en-US" dirty="0" smtClean="0"/>
              <a:t>White-collar criminals are far less likely than traditional street criminals to be investigated, caught, charged, and convicted, let alone sentenced to significant prison time.</a:t>
            </a:r>
          </a:p>
          <a:p>
            <a:pPr eaLnBrk="1" hangingPunct="1"/>
            <a:r>
              <a:rPr lang="en-US" dirty="0" smtClean="0"/>
              <a:t>General categories of white-collar offenses:</a:t>
            </a:r>
          </a:p>
          <a:p>
            <a:pPr lvl="1"/>
            <a:r>
              <a:rPr lang="en-US" dirty="0" smtClean="0"/>
              <a:t>Fraud</a:t>
            </a:r>
          </a:p>
          <a:p>
            <a:pPr lvl="1"/>
            <a:r>
              <a:rPr lang="en-US" dirty="0" smtClean="0"/>
              <a:t>Labor violations</a:t>
            </a:r>
          </a:p>
          <a:p>
            <a:pPr lvl="1"/>
            <a:r>
              <a:rPr lang="en-US" dirty="0" smtClean="0"/>
              <a:t>Manufacturing violations</a:t>
            </a:r>
          </a:p>
          <a:p>
            <a:pPr lvl="1"/>
            <a:r>
              <a:rPr lang="en-US" dirty="0" smtClean="0"/>
              <a:t>Unfair business practices</a:t>
            </a:r>
          </a:p>
          <a:p>
            <a:pPr lvl="1"/>
            <a:r>
              <a:rPr lang="en-US" dirty="0" smtClean="0"/>
              <a:t>Abuse of authority</a:t>
            </a:r>
          </a:p>
          <a:p>
            <a:pPr lvl="1"/>
            <a:r>
              <a:rPr lang="en-US" dirty="0" smtClean="0"/>
              <a:t>Regulatory or administrative violations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914400" y="300830"/>
            <a:ext cx="7886700" cy="1325563"/>
          </a:xfrm>
        </p:spPr>
        <p:txBody>
          <a:bodyPr/>
          <a:lstStyle/>
          <a:p>
            <a:r>
              <a:rPr lang="en-US" dirty="0" smtClean="0">
                <a:solidFill>
                  <a:srgbClr val="CF5716"/>
                </a:solidFill>
              </a:rPr>
              <a:t>White-collar crime</a:t>
            </a:r>
          </a:p>
        </p:txBody>
      </p:sp>
      <p:sp>
        <p:nvSpPr>
          <p:cNvPr id="10243" name="Content Placeholder 2"/>
          <p:cNvSpPr>
            <a:spLocks noGrp="1"/>
          </p:cNvSpPr>
          <p:nvPr>
            <p:ph idx="1"/>
          </p:nvPr>
        </p:nvSpPr>
        <p:spPr>
          <a:xfrm>
            <a:off x="914400" y="1752600"/>
            <a:ext cx="7886700" cy="4351338"/>
          </a:xfrm>
        </p:spPr>
        <p:txBody>
          <a:bodyPr/>
          <a:lstStyle/>
          <a:p>
            <a:pPr eaLnBrk="1" hangingPunct="1"/>
            <a:r>
              <a:rPr lang="en-US" dirty="0" smtClean="0"/>
              <a:t>Economic costs</a:t>
            </a:r>
          </a:p>
          <a:p>
            <a:pPr lvl="1"/>
            <a:r>
              <a:rPr lang="en-US" dirty="0" smtClean="0"/>
              <a:t>Approximately $500 billion each year.</a:t>
            </a:r>
          </a:p>
          <a:p>
            <a:r>
              <a:rPr lang="en-US" dirty="0" smtClean="0"/>
              <a:t>Physical costs</a:t>
            </a:r>
          </a:p>
          <a:p>
            <a:pPr lvl="1"/>
            <a:r>
              <a:rPr lang="en-US" dirty="0" smtClean="0"/>
              <a:t>At least 105,000 people die annually due to corporate crime.</a:t>
            </a:r>
          </a:p>
          <a:p>
            <a:r>
              <a:rPr lang="en-US" dirty="0" smtClean="0"/>
              <a:t>Crimes against the environment</a:t>
            </a:r>
          </a:p>
          <a:p>
            <a:pPr lvl="1"/>
            <a:r>
              <a:rPr lang="en-US" dirty="0" smtClean="0"/>
              <a:t>The Environmental Protection Agency (EPA)</a:t>
            </a:r>
          </a:p>
          <a:p>
            <a:pPr lvl="2"/>
            <a:r>
              <a:rPr lang="en-US" dirty="0" smtClean="0"/>
              <a:t>Charged with protecting human health and safeguarding the natural environment.</a:t>
            </a:r>
          </a:p>
          <a:p>
            <a:pPr lvl="1"/>
            <a:r>
              <a:rPr lang="en-US" dirty="0" smtClean="0"/>
              <a:t>One of the most common areas of corporate violations over the last few decades.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838200" y="304800"/>
            <a:ext cx="7886700" cy="1325563"/>
          </a:xfrm>
        </p:spPr>
        <p:txBody>
          <a:bodyPr/>
          <a:lstStyle/>
          <a:p>
            <a:r>
              <a:rPr lang="en-US" dirty="0" smtClean="0">
                <a:solidFill>
                  <a:srgbClr val="CF5716"/>
                </a:solidFill>
              </a:rPr>
              <a:t>White-collar crime</a:t>
            </a:r>
          </a:p>
        </p:txBody>
      </p:sp>
      <p:sp>
        <p:nvSpPr>
          <p:cNvPr id="11267" name="Content Placeholder 2"/>
          <p:cNvSpPr>
            <a:spLocks noGrp="1"/>
          </p:cNvSpPr>
          <p:nvPr>
            <p:ph idx="1"/>
          </p:nvPr>
        </p:nvSpPr>
        <p:spPr>
          <a:xfrm>
            <a:off x="914400" y="1828800"/>
            <a:ext cx="7886700" cy="4351338"/>
          </a:xfrm>
        </p:spPr>
        <p:txBody>
          <a:bodyPr/>
          <a:lstStyle/>
          <a:p>
            <a:pPr eaLnBrk="1" hangingPunct="1"/>
            <a:r>
              <a:rPr lang="en-US" dirty="0" smtClean="0"/>
              <a:t>Labor violations</a:t>
            </a:r>
          </a:p>
          <a:p>
            <a:pPr lvl="1"/>
            <a:r>
              <a:rPr lang="en-US" dirty="0" smtClean="0"/>
              <a:t>Variations of labor violations</a:t>
            </a:r>
          </a:p>
          <a:p>
            <a:pPr lvl="2"/>
            <a:r>
              <a:rPr lang="en-US" dirty="0" smtClean="0"/>
              <a:t>Hiring illegal workers (e.g., children), exploitation of workers, unsafe working conditions, etc.</a:t>
            </a:r>
          </a:p>
          <a:p>
            <a:pPr lvl="1"/>
            <a:r>
              <a:rPr lang="en-US" dirty="0" smtClean="0"/>
              <a:t>Occupational Safety and Health Act (OSHA)</a:t>
            </a:r>
          </a:p>
          <a:p>
            <a:pPr lvl="2"/>
            <a:r>
              <a:rPr lang="en-US" dirty="0" smtClean="0"/>
              <a:t>Charged with establishing and enforcing standards for the safety of American workers.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838200" y="322851"/>
            <a:ext cx="7886700" cy="1325563"/>
          </a:xfrm>
        </p:spPr>
        <p:txBody>
          <a:bodyPr/>
          <a:lstStyle/>
          <a:p>
            <a:r>
              <a:rPr lang="en-US" dirty="0" smtClean="0">
                <a:solidFill>
                  <a:srgbClr val="CF5716"/>
                </a:solidFill>
              </a:rPr>
              <a:t>White-collar crime</a:t>
            </a:r>
          </a:p>
        </p:txBody>
      </p:sp>
      <p:sp>
        <p:nvSpPr>
          <p:cNvPr id="23555" name="Content Placeholder 2"/>
          <p:cNvSpPr>
            <a:spLocks noGrp="1"/>
          </p:cNvSpPr>
          <p:nvPr>
            <p:ph idx="1"/>
          </p:nvPr>
        </p:nvSpPr>
        <p:spPr>
          <a:xfrm>
            <a:off x="914400" y="1807209"/>
            <a:ext cx="7886700" cy="4351338"/>
          </a:xfrm>
        </p:spPr>
        <p:txBody>
          <a:bodyPr/>
          <a:lstStyle/>
          <a:p>
            <a:pPr eaLnBrk="1" hangingPunct="1"/>
            <a:r>
              <a:rPr lang="en-US" dirty="0" smtClean="0"/>
              <a:t>Theoretical explanations</a:t>
            </a:r>
          </a:p>
          <a:p>
            <a:pPr lvl="1"/>
            <a:r>
              <a:rPr lang="en-US" dirty="0" smtClean="0"/>
              <a:t>The more often a company is caught for violations, the more likely it is to engage in such acts in the future.</a:t>
            </a:r>
          </a:p>
          <a:p>
            <a:pPr lvl="1"/>
            <a:r>
              <a:rPr lang="en-US" dirty="0" smtClean="0"/>
              <a:t>Portions of rational choice theory are strongly supported by empirical research, in the sense that violating ethical business rules often leads to much gain in terms of financial profit.</a:t>
            </a:r>
          </a:p>
          <a:p>
            <a:pPr lvl="1"/>
            <a:r>
              <a:rPr lang="en-US" dirty="0" smtClean="0"/>
              <a:t>In terms of conflict theory, especially regarding the overall political or economic ideology of various corporations, studies show that whether a company is based in a more communistic country or a more capitalistic one, the goal is profit.</a:t>
            </a:r>
          </a:p>
        </p:txBody>
      </p:sp>
    </p:spTree>
    <p:extLst>
      <p:ext uri="{BB962C8B-B14F-4D97-AF65-F5344CB8AC3E}">
        <p14:creationId xmlns:p14="http://schemas.microsoft.com/office/powerpoint/2010/main" val="13097109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914400" y="320674"/>
            <a:ext cx="7886700" cy="1325563"/>
          </a:xfrm>
        </p:spPr>
        <p:txBody>
          <a:bodyPr/>
          <a:lstStyle/>
          <a:p>
            <a:pPr eaLnBrk="1" hangingPunct="1"/>
            <a:r>
              <a:rPr lang="en-US" dirty="0" smtClean="0">
                <a:solidFill>
                  <a:srgbClr val="CF5716"/>
                </a:solidFill>
              </a:rPr>
              <a:t>Organized crime</a:t>
            </a:r>
          </a:p>
        </p:txBody>
      </p:sp>
      <p:sp>
        <p:nvSpPr>
          <p:cNvPr id="12291" name="Content Placeholder 2"/>
          <p:cNvSpPr>
            <a:spLocks noGrp="1"/>
          </p:cNvSpPr>
          <p:nvPr>
            <p:ph idx="1"/>
          </p:nvPr>
        </p:nvSpPr>
        <p:spPr>
          <a:xfrm>
            <a:off x="910046" y="1825625"/>
            <a:ext cx="7886700" cy="4351338"/>
          </a:xfrm>
        </p:spPr>
        <p:txBody>
          <a:bodyPr/>
          <a:lstStyle/>
          <a:p>
            <a:pPr eaLnBrk="1" hangingPunct="1"/>
            <a:r>
              <a:rPr lang="en-US" dirty="0" smtClean="0"/>
              <a:t>One approach to defining organized crime is to incorporate a typology.</a:t>
            </a:r>
          </a:p>
          <a:p>
            <a:pPr lvl="1"/>
            <a:r>
              <a:rPr lang="en-US" dirty="0" smtClean="0"/>
              <a:t>This includes such factors as the means of obtaining the goals, and the reasons for engaging in such activity: an economic objective or a political objective.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38200" y="307611"/>
            <a:ext cx="7886700" cy="1325563"/>
          </a:xfrm>
        </p:spPr>
        <p:txBody>
          <a:bodyPr/>
          <a:lstStyle/>
          <a:p>
            <a:r>
              <a:rPr lang="en-US" dirty="0">
                <a:solidFill>
                  <a:srgbClr val="CF5716"/>
                </a:solidFill>
              </a:rPr>
              <a:t>Organized </a:t>
            </a:r>
            <a:r>
              <a:rPr lang="en-US" dirty="0" smtClean="0">
                <a:solidFill>
                  <a:srgbClr val="CF5716"/>
                </a:solidFill>
              </a:rPr>
              <a:t>crime</a:t>
            </a:r>
          </a:p>
        </p:txBody>
      </p:sp>
      <p:sp>
        <p:nvSpPr>
          <p:cNvPr id="13315" name="Content Placeholder 2"/>
          <p:cNvSpPr>
            <a:spLocks noGrp="1"/>
          </p:cNvSpPr>
          <p:nvPr>
            <p:ph idx="1"/>
          </p:nvPr>
        </p:nvSpPr>
        <p:spPr>
          <a:xfrm>
            <a:off x="914400" y="1819093"/>
            <a:ext cx="7886700" cy="4351338"/>
          </a:xfrm>
        </p:spPr>
        <p:txBody>
          <a:bodyPr>
            <a:normAutofit lnSpcReduction="10000"/>
          </a:bodyPr>
          <a:lstStyle/>
          <a:p>
            <a:pPr eaLnBrk="1" hangingPunct="1"/>
            <a:r>
              <a:rPr lang="en-US" dirty="0" smtClean="0"/>
              <a:t>Howard Abadinsky</a:t>
            </a:r>
          </a:p>
          <a:p>
            <a:pPr lvl="1"/>
            <a:r>
              <a:rPr lang="en-US" dirty="0" smtClean="0"/>
              <a:t>Various factors identified by law enforcement agencies and researchers are associated with this type of criminal activity.</a:t>
            </a:r>
          </a:p>
          <a:p>
            <a:pPr lvl="2"/>
            <a:r>
              <a:rPr lang="en-US" dirty="0" smtClean="0"/>
              <a:t>Organized crime is nonideological.</a:t>
            </a:r>
          </a:p>
          <a:p>
            <a:pPr lvl="2"/>
            <a:r>
              <a:rPr lang="en-US" dirty="0" smtClean="0"/>
              <a:t>Organized crime is hierarchical. </a:t>
            </a:r>
          </a:p>
          <a:p>
            <a:pPr lvl="2"/>
            <a:r>
              <a:rPr lang="en-US" dirty="0" smtClean="0"/>
              <a:t>Organized crime has limited or exclusive membership.</a:t>
            </a:r>
          </a:p>
          <a:p>
            <a:pPr lvl="2"/>
            <a:r>
              <a:rPr lang="en-US" dirty="0" smtClean="0"/>
              <a:t>Organized crime perpetuates itself.</a:t>
            </a:r>
          </a:p>
          <a:p>
            <a:pPr lvl="2"/>
            <a:r>
              <a:rPr lang="en-US" dirty="0" smtClean="0"/>
              <a:t>Organized crime is willing to use illegal violence and bribery.</a:t>
            </a:r>
          </a:p>
          <a:p>
            <a:pPr lvl="2"/>
            <a:r>
              <a:rPr lang="en-US" dirty="0" smtClean="0"/>
              <a:t>Organized crime consists of specialization or division of labor.</a:t>
            </a:r>
          </a:p>
          <a:p>
            <a:pPr lvl="2"/>
            <a:r>
              <a:rPr lang="en-US" dirty="0" smtClean="0"/>
              <a:t>Organized crime is monopolistic.</a:t>
            </a:r>
          </a:p>
          <a:p>
            <a:pPr lvl="2"/>
            <a:r>
              <a:rPr lang="en-US" dirty="0" smtClean="0"/>
              <a:t>Organized crime is governed by rules and regulations.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resentation1">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Presentation1</Template>
  <TotalTime>233</TotalTime>
  <Words>1192</Words>
  <Application>Microsoft Office PowerPoint</Application>
  <PresentationFormat>On-screen Show (4:3)</PresentationFormat>
  <Paragraphs>153</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Presentation1</vt:lpstr>
      <vt:lpstr>Chapter 14</vt:lpstr>
      <vt:lpstr>White-collar crime</vt:lpstr>
      <vt:lpstr>White-collar crime</vt:lpstr>
      <vt:lpstr>White-collar crime</vt:lpstr>
      <vt:lpstr>White-collar crime</vt:lpstr>
      <vt:lpstr>White-collar crime</vt:lpstr>
      <vt:lpstr>White-collar crime</vt:lpstr>
      <vt:lpstr>Organized crime</vt:lpstr>
      <vt:lpstr>Organized crime</vt:lpstr>
      <vt:lpstr>Organized crime</vt:lpstr>
      <vt:lpstr>Organized crime</vt:lpstr>
      <vt:lpstr>Organized crime</vt:lpstr>
      <vt:lpstr>Organized crime</vt:lpstr>
      <vt:lpstr>Organized crime</vt:lpstr>
      <vt:lpstr>Cybercrime</vt:lpstr>
      <vt:lpstr>Cybercrime</vt:lpstr>
      <vt:lpstr>Cybercrime</vt:lpstr>
      <vt:lpstr>Cybercrime</vt:lpstr>
      <vt:lpstr>Cybercrime</vt:lpstr>
      <vt:lpstr>Cybercrime</vt:lpstr>
      <vt:lpstr>Cybercrime</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LeAnn</dc:creator>
  <cp:lastModifiedBy>SageUser</cp:lastModifiedBy>
  <cp:revision>26</cp:revision>
  <dcterms:created xsi:type="dcterms:W3CDTF">2013-03-02T03:04:06Z</dcterms:created>
  <dcterms:modified xsi:type="dcterms:W3CDTF">2017-02-13T16:16:03Z</dcterms:modified>
</cp:coreProperties>
</file>